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80" r:id="rId10"/>
    <p:sldId id="273" r:id="rId11"/>
    <p:sldId id="274" r:id="rId12"/>
    <p:sldId id="275" r:id="rId13"/>
    <p:sldId id="276" r:id="rId14"/>
    <p:sldId id="277" r:id="rId15"/>
    <p:sldId id="278" r:id="rId16"/>
    <p:sldId id="264" r:id="rId17"/>
    <p:sldId id="267" r:id="rId18"/>
    <p:sldId id="269" r:id="rId19"/>
    <p:sldId id="271" r:id="rId20"/>
  </p:sldIdLst>
  <p:sldSz cx="18288000" cy="10287000"/>
  <p:notesSz cx="6858000" cy="9144000"/>
  <p:embeddedFontLst>
    <p:embeddedFont>
      <p:font typeface="Josefin Sans" panose="020B0604020202020204" charset="0"/>
      <p:regular r:id="rId21"/>
      <p:bold r:id="rId22"/>
    </p:embeddedFont>
    <p:embeddedFont>
      <p:font typeface="Josefin Sans Bold" panose="020B0604020202020204" charset="0"/>
      <p:regular r:id="rId23"/>
      <p:boldItalic r:id="rId24"/>
    </p:embeddedFont>
    <p:embeddedFont>
      <p:font typeface="Segoe UI Historic" panose="020B0502040204020203" pitchFamily="3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s" initials="A" lastIdx="1" clrIdx="0">
    <p:extLst>
      <p:ext uri="{19B8F6BF-5375-455C-9EA6-DF929625EA0E}">
        <p15:presenceInfo xmlns:p15="http://schemas.microsoft.com/office/powerpoint/2012/main" userId="dd2647f725fc1a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5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8-05T17:11:20.982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6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3.sv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3.sv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30538" y="928471"/>
            <a:ext cx="9829112" cy="8857184"/>
            <a:chOff x="0" y="-71755"/>
            <a:chExt cx="13105483" cy="11809578"/>
          </a:xfrm>
        </p:grpSpPr>
        <p:sp>
          <p:nvSpPr>
            <p:cNvPr id="3" name="TextBox 3"/>
            <p:cNvSpPr txBox="1"/>
            <p:nvPr/>
          </p:nvSpPr>
          <p:spPr>
            <a:xfrm>
              <a:off x="0" y="2238014"/>
              <a:ext cx="13105483" cy="3869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76"/>
                </a:lnSpc>
              </a:pPr>
              <a:r>
                <a:rPr lang="en-US" sz="6675" dirty="0" err="1">
                  <a:solidFill>
                    <a:srgbClr val="F7B4A7"/>
                  </a:solidFill>
                  <a:latin typeface="Josefin Sans"/>
                </a:rPr>
                <a:t>Đề</a:t>
              </a:r>
              <a:r>
                <a:rPr lang="en-US" sz="6675" dirty="0">
                  <a:solidFill>
                    <a:srgbClr val="F7B4A7"/>
                  </a:solidFill>
                  <a:latin typeface="Josefin Sans"/>
                </a:rPr>
                <a:t> </a:t>
              </a:r>
              <a:r>
                <a:rPr lang="en-US" sz="6675" dirty="0" err="1">
                  <a:solidFill>
                    <a:srgbClr val="F7B4A7"/>
                  </a:solidFill>
                  <a:latin typeface="Josefin Sans"/>
                </a:rPr>
                <a:t>tài</a:t>
              </a:r>
              <a:r>
                <a:rPr lang="en-US" sz="6675" dirty="0">
                  <a:solidFill>
                    <a:srgbClr val="F7B4A7"/>
                  </a:solidFill>
                  <a:latin typeface="Josefin Sans"/>
                </a:rPr>
                <a:t>: </a:t>
              </a:r>
              <a:r>
                <a:rPr lang="en-US" sz="6675" dirty="0" err="1">
                  <a:solidFill>
                    <a:srgbClr val="F7B4A7"/>
                  </a:solidFill>
                  <a:latin typeface="Josefin Sans"/>
                </a:rPr>
                <a:t>Quản</a:t>
              </a:r>
              <a:r>
                <a:rPr lang="en-US" sz="6675" dirty="0">
                  <a:solidFill>
                    <a:srgbClr val="F7B4A7"/>
                  </a:solidFill>
                  <a:latin typeface="Josefin Sans"/>
                </a:rPr>
                <a:t> </a:t>
              </a:r>
              <a:r>
                <a:rPr lang="en-US" sz="6675" dirty="0" err="1">
                  <a:solidFill>
                    <a:srgbClr val="F7B4A7"/>
                  </a:solidFill>
                  <a:latin typeface="Josefin Sans"/>
                </a:rPr>
                <a:t>lý</a:t>
              </a:r>
              <a:r>
                <a:rPr lang="en-US" sz="6675" dirty="0">
                  <a:solidFill>
                    <a:srgbClr val="F7B4A7"/>
                  </a:solidFill>
                  <a:latin typeface="Josefin Sans"/>
                </a:rPr>
                <a:t> </a:t>
              </a:r>
              <a:r>
                <a:rPr lang="en-US" sz="6675" dirty="0" err="1">
                  <a:solidFill>
                    <a:srgbClr val="F7B4A7"/>
                  </a:solidFill>
                  <a:latin typeface="Josefin Sans"/>
                </a:rPr>
                <a:t>dịch</a:t>
              </a:r>
              <a:r>
                <a:rPr lang="en-US" sz="6675" dirty="0">
                  <a:solidFill>
                    <a:srgbClr val="F7B4A7"/>
                  </a:solidFill>
                  <a:latin typeface="Josefin Sans"/>
                </a:rPr>
                <a:t> </a:t>
              </a:r>
              <a:r>
                <a:rPr lang="en-US" sz="6675" dirty="0" err="1">
                  <a:solidFill>
                    <a:srgbClr val="F7B4A7"/>
                  </a:solidFill>
                  <a:latin typeface="Josefin Sans"/>
                </a:rPr>
                <a:t>vụ</a:t>
              </a:r>
              <a:r>
                <a:rPr lang="en-US" sz="6675" dirty="0">
                  <a:solidFill>
                    <a:srgbClr val="F7B4A7"/>
                  </a:solidFill>
                  <a:latin typeface="Josefin Sans"/>
                </a:rPr>
                <a:t> </a:t>
              </a:r>
              <a:r>
                <a:rPr lang="en-US" sz="6675" dirty="0" err="1">
                  <a:solidFill>
                    <a:srgbClr val="F7B4A7"/>
                  </a:solidFill>
                  <a:latin typeface="Josefin Sans"/>
                </a:rPr>
                <a:t>tiệc</a:t>
              </a:r>
              <a:r>
                <a:rPr lang="en-US" sz="6675" dirty="0">
                  <a:solidFill>
                    <a:srgbClr val="F7B4A7"/>
                  </a:solidFill>
                  <a:latin typeface="Josefin Sans"/>
                </a:rPr>
                <a:t> </a:t>
              </a:r>
              <a:r>
                <a:rPr lang="en-US" sz="6675" dirty="0" err="1">
                  <a:solidFill>
                    <a:srgbClr val="F7B4A7"/>
                  </a:solidFill>
                  <a:latin typeface="Josefin Sans"/>
                </a:rPr>
                <a:t>cưới</a:t>
              </a:r>
              <a:r>
                <a:rPr lang="en-US" sz="6675" dirty="0">
                  <a:solidFill>
                    <a:srgbClr val="F7B4A7"/>
                  </a:solidFill>
                  <a:latin typeface="Josefin Sans"/>
                </a:rPr>
                <a:t> </a:t>
              </a:r>
              <a:r>
                <a:rPr lang="en-US" sz="6675" dirty="0" err="1">
                  <a:solidFill>
                    <a:srgbClr val="F7B4A7"/>
                  </a:solidFill>
                  <a:latin typeface="Josefin Sans"/>
                </a:rPr>
                <a:t>và</a:t>
              </a:r>
              <a:r>
                <a:rPr lang="en-US" sz="6675" dirty="0">
                  <a:solidFill>
                    <a:srgbClr val="F7B4A7"/>
                  </a:solidFill>
                  <a:latin typeface="Josefin Sans"/>
                </a:rPr>
                <a:t> </a:t>
              </a:r>
              <a:r>
                <a:rPr lang="en-US" sz="6675" dirty="0" err="1">
                  <a:solidFill>
                    <a:srgbClr val="F7B4A7"/>
                  </a:solidFill>
                  <a:latin typeface="Josefin Sans"/>
                </a:rPr>
                <a:t>đặt</a:t>
              </a:r>
              <a:r>
                <a:rPr lang="en-US" sz="6675" dirty="0">
                  <a:solidFill>
                    <a:srgbClr val="F7B4A7"/>
                  </a:solidFill>
                  <a:latin typeface="Josefin Sans"/>
                </a:rPr>
                <a:t> </a:t>
              </a:r>
              <a:r>
                <a:rPr lang="en-US" sz="6675" dirty="0" err="1">
                  <a:solidFill>
                    <a:srgbClr val="F7B4A7"/>
                  </a:solidFill>
                  <a:latin typeface="Josefin Sans"/>
                </a:rPr>
                <a:t>món</a:t>
              </a:r>
              <a:r>
                <a:rPr lang="en-US" sz="6675" dirty="0">
                  <a:solidFill>
                    <a:srgbClr val="F7B4A7"/>
                  </a:solidFill>
                  <a:latin typeface="Josefin Sans"/>
                </a:rPr>
                <a:t> online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1755"/>
              <a:ext cx="13105483" cy="1102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 dirty="0"/>
            </a:p>
            <a:p>
              <a:pPr algn="ctr">
                <a:lnSpc>
                  <a:spcPts val="3359"/>
                </a:lnSpc>
              </a:pPr>
              <a:r>
                <a:rPr lang="en-US" sz="2400" spc="446" dirty="0">
                  <a:solidFill>
                    <a:srgbClr val="94DDDE"/>
                  </a:solidFill>
                  <a:latin typeface="Josefin Sans"/>
                </a:rPr>
                <a:t>BÁO CÁO ĐỒ ÁN CUỐI KÌ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018583"/>
              <a:ext cx="13105483" cy="4719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dirty="0" err="1">
                  <a:solidFill>
                    <a:srgbClr val="94DDDE"/>
                  </a:solidFill>
                  <a:latin typeface="Josefin Sans"/>
                </a:rPr>
                <a:t>Nhóm</a:t>
              </a:r>
              <a:r>
                <a:rPr lang="en-US" sz="3399" dirty="0">
                  <a:solidFill>
                    <a:srgbClr val="94DDDE"/>
                  </a:solidFill>
                  <a:latin typeface="Josefin Sans"/>
                </a:rPr>
                <a:t> </a:t>
              </a:r>
              <a:r>
                <a:rPr lang="en-US" sz="3399" dirty="0" smtClean="0">
                  <a:solidFill>
                    <a:srgbClr val="94DDDE"/>
                  </a:solidFill>
                  <a:latin typeface="Josefin Sans"/>
                </a:rPr>
                <a:t>...:</a:t>
              </a:r>
            </a:p>
            <a:p>
              <a:pPr>
                <a:lnSpc>
                  <a:spcPts val="4759"/>
                </a:lnSpc>
              </a:pPr>
              <a:r>
                <a:rPr lang="en-US" sz="2600" dirty="0" err="1" smtClean="0">
                  <a:solidFill>
                    <a:srgbClr val="94DDDE"/>
                  </a:solidFill>
                  <a:latin typeface="Josefin Sans"/>
                </a:rPr>
                <a:t>Phạm</a:t>
              </a:r>
              <a:r>
                <a:rPr lang="en-US" sz="2600" dirty="0" smtClean="0">
                  <a:solidFill>
                    <a:srgbClr val="94DDDE"/>
                  </a:solidFill>
                  <a:latin typeface="Josefin Sans"/>
                </a:rPr>
                <a:t> </a:t>
              </a:r>
              <a:r>
                <a:rPr lang="en-US" sz="2600" dirty="0" err="1" smtClean="0">
                  <a:solidFill>
                    <a:srgbClr val="94DDDE"/>
                  </a:solidFill>
                  <a:latin typeface="Josefin Sans"/>
                </a:rPr>
                <a:t>Ngọc</a:t>
              </a:r>
              <a:r>
                <a:rPr lang="en-US" sz="2600" dirty="0" smtClean="0">
                  <a:solidFill>
                    <a:srgbClr val="94DDDE"/>
                  </a:solidFill>
                  <a:latin typeface="Josefin Sans"/>
                </a:rPr>
                <a:t> </a:t>
              </a:r>
              <a:r>
                <a:rPr lang="en-US" sz="2600" dirty="0" err="1" smtClean="0">
                  <a:solidFill>
                    <a:srgbClr val="94DDDE"/>
                  </a:solidFill>
                  <a:latin typeface="Josefin Sans"/>
                </a:rPr>
                <a:t>Quang</a:t>
              </a:r>
              <a:r>
                <a:rPr lang="en-US" sz="2600" dirty="0" smtClean="0">
                  <a:solidFill>
                    <a:srgbClr val="94DDDE"/>
                  </a:solidFill>
                  <a:latin typeface="Josefin Sans"/>
                </a:rPr>
                <a:t> – 21DH112841</a:t>
              </a:r>
              <a:endParaRPr lang="en-US" sz="2600" dirty="0">
                <a:solidFill>
                  <a:srgbClr val="94DDDE"/>
                </a:solidFill>
                <a:latin typeface="Josefin Sans"/>
              </a:endParaRPr>
            </a:p>
            <a:p>
              <a:pPr>
                <a:lnSpc>
                  <a:spcPts val="3640"/>
                </a:lnSpc>
              </a:pPr>
              <a:r>
                <a:rPr lang="en-US" sz="2600" dirty="0" err="1">
                  <a:solidFill>
                    <a:srgbClr val="94DDDE"/>
                  </a:solidFill>
                  <a:latin typeface="Josefin Sans"/>
                </a:rPr>
                <a:t>Trần</a:t>
              </a:r>
              <a:r>
                <a:rPr lang="en-US" sz="2600" dirty="0">
                  <a:solidFill>
                    <a:srgbClr val="94DDDE"/>
                  </a:solidFill>
                  <a:latin typeface="Josefin Sans"/>
                </a:rPr>
                <a:t> Kim Thắng - 21DH114131 </a:t>
              </a:r>
            </a:p>
            <a:p>
              <a:pPr>
                <a:lnSpc>
                  <a:spcPts val="3640"/>
                </a:lnSpc>
              </a:pPr>
              <a:r>
                <a:rPr lang="en-US" sz="2600" dirty="0" err="1">
                  <a:solidFill>
                    <a:srgbClr val="94DDDE"/>
                  </a:solidFill>
                  <a:latin typeface="Josefin Sans"/>
                </a:rPr>
                <a:t>Diệp</a:t>
              </a:r>
              <a:r>
                <a:rPr lang="en-US" sz="2600" dirty="0">
                  <a:solidFill>
                    <a:srgbClr val="94DDDE"/>
                  </a:solidFill>
                  <a:latin typeface="Josefin Sans"/>
                </a:rPr>
                <a:t> </a:t>
              </a:r>
              <a:r>
                <a:rPr lang="en-US" sz="2600" dirty="0" err="1">
                  <a:solidFill>
                    <a:srgbClr val="94DDDE"/>
                  </a:solidFill>
                  <a:latin typeface="Josefin Sans"/>
                </a:rPr>
                <a:t>Ngọc</a:t>
              </a:r>
              <a:r>
                <a:rPr lang="en-US" sz="2600" dirty="0">
                  <a:solidFill>
                    <a:srgbClr val="94DDDE"/>
                  </a:solidFill>
                  <a:latin typeface="Josefin Sans"/>
                </a:rPr>
                <a:t> </a:t>
              </a:r>
              <a:r>
                <a:rPr lang="en-US" sz="2600" dirty="0" err="1">
                  <a:solidFill>
                    <a:srgbClr val="94DDDE"/>
                  </a:solidFill>
                  <a:latin typeface="Josefin Sans"/>
                </a:rPr>
                <a:t>Huân</a:t>
              </a:r>
              <a:r>
                <a:rPr lang="en-US" sz="2600" dirty="0">
                  <a:solidFill>
                    <a:srgbClr val="94DDDE"/>
                  </a:solidFill>
                  <a:latin typeface="Josefin Sans"/>
                </a:rPr>
                <a:t> - 21DH113647</a:t>
              </a:r>
            </a:p>
            <a:p>
              <a:pPr>
                <a:lnSpc>
                  <a:spcPts val="3640"/>
                </a:lnSpc>
              </a:pPr>
              <a:r>
                <a:rPr lang="en-US" sz="2600" dirty="0" err="1">
                  <a:solidFill>
                    <a:srgbClr val="94DDDE"/>
                  </a:solidFill>
                  <a:latin typeface="Josefin Sans"/>
                </a:rPr>
                <a:t>Nguyễn</a:t>
              </a:r>
              <a:r>
                <a:rPr lang="en-US" sz="2600" dirty="0">
                  <a:solidFill>
                    <a:srgbClr val="94DDDE"/>
                  </a:solidFill>
                  <a:latin typeface="Josefin Sans"/>
                </a:rPr>
                <a:t> </a:t>
              </a:r>
              <a:r>
                <a:rPr lang="en-US" sz="2600" dirty="0" err="1">
                  <a:solidFill>
                    <a:srgbClr val="94DDDE"/>
                  </a:solidFill>
                  <a:latin typeface="Josefin Sans"/>
                </a:rPr>
                <a:t>Ngọc</a:t>
              </a:r>
              <a:r>
                <a:rPr lang="en-US" sz="2600" dirty="0">
                  <a:solidFill>
                    <a:srgbClr val="94DDDE"/>
                  </a:solidFill>
                  <a:latin typeface="Josefin Sans"/>
                </a:rPr>
                <a:t> </a:t>
              </a:r>
              <a:r>
                <a:rPr lang="en-US" sz="2600" dirty="0" err="1">
                  <a:solidFill>
                    <a:srgbClr val="94DDDE"/>
                  </a:solidFill>
                  <a:latin typeface="Josefin Sans"/>
                </a:rPr>
                <a:t>Tuấn</a:t>
              </a:r>
              <a:r>
                <a:rPr lang="en-US" sz="2600" dirty="0">
                  <a:solidFill>
                    <a:srgbClr val="94DDDE"/>
                  </a:solidFill>
                  <a:latin typeface="Josefin Sans"/>
                </a:rPr>
                <a:t> Anh - 21DH113444</a:t>
              </a:r>
            </a:p>
            <a:p>
              <a:pPr>
                <a:lnSpc>
                  <a:spcPts val="3640"/>
                </a:lnSpc>
              </a:pPr>
              <a:r>
                <a:rPr lang="en-US" sz="2600" dirty="0">
                  <a:solidFill>
                    <a:srgbClr val="94DDDE"/>
                  </a:solidFill>
                  <a:latin typeface="Josefin Sans"/>
                </a:rPr>
                <a:t>Trần Nhựt Khang – 21DH110794</a:t>
              </a:r>
            </a:p>
            <a:p>
              <a:pPr>
                <a:lnSpc>
                  <a:spcPts val="3640"/>
                </a:lnSpc>
              </a:pPr>
              <a:r>
                <a:rPr lang="en-US" sz="2600" dirty="0" err="1">
                  <a:solidFill>
                    <a:srgbClr val="94DDDE"/>
                  </a:solidFill>
                  <a:latin typeface="Josefin Sans"/>
                </a:rPr>
                <a:t>Nguyễn</a:t>
              </a:r>
              <a:r>
                <a:rPr lang="en-US" sz="2600" dirty="0">
                  <a:solidFill>
                    <a:srgbClr val="94DDDE"/>
                  </a:solidFill>
                  <a:latin typeface="Josefin Sans"/>
                </a:rPr>
                <a:t> </a:t>
              </a:r>
              <a:r>
                <a:rPr lang="en-US" sz="2600" dirty="0" err="1">
                  <a:solidFill>
                    <a:srgbClr val="94DDDE"/>
                  </a:solidFill>
                  <a:latin typeface="Josefin Sans"/>
                </a:rPr>
                <a:t>Hải</a:t>
              </a:r>
              <a:r>
                <a:rPr lang="en-US" sz="2600" dirty="0">
                  <a:solidFill>
                    <a:srgbClr val="94DDDE"/>
                  </a:solidFill>
                  <a:latin typeface="Josefin Sans"/>
                </a:rPr>
                <a:t> Duy – 21DH110281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635894" y="-1245514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11803" y="681990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26CC95A8-55F2-E3D4-DC82-C02D86C0A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38581"/>
            <a:ext cx="41549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1C1E21"/>
              </a:solidFill>
              <a:effectLst/>
              <a:latin typeface="inherit"/>
              <a:cs typeface="Segoe UI Historic" panose="020B0502040204020203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inherit"/>
                <a:cs typeface="Segoe UI Historic" panose="020B0502040204020203" pitchFamily="34" charset="0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inherit"/>
                <a:cs typeface="Segoe UI Historic" panose="020B0502040204020203" pitchFamily="34" charset="0"/>
              </a:rPr>
              <a:t>      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1C1E21"/>
              </a:solidFill>
              <a:effectLst/>
              <a:latin typeface="inherit"/>
              <a:cs typeface="Segoe UI Historic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Segoe UI Historic" panose="020B0502040204020203" pitchFamily="34" charset="0"/>
                <a:cs typeface="Segoe UI Historic" panose="020B0502040204020203" pitchFamily="34" charset="0"/>
              </a:rPr>
              <a:t/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Segoe UI Historic" panose="020B0502040204020203" pitchFamily="34" charset="0"/>
                <a:cs typeface="Segoe UI Historic" panose="020B0502040204020203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F5D9F2E-8974-EB4D-1123-CFD14C2CE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186154"/>
            <a:ext cx="338554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inherit"/>
                <a:cs typeface="Segoe UI Historic" panose="020B0502040204020203" pitchFamily="34" charset="0"/>
              </a:rPr>
              <a:t>      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1C1E21"/>
              </a:solidFill>
              <a:effectLst/>
              <a:latin typeface="inherit"/>
              <a:cs typeface="Segoe UI Historic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Segoe UI Historic" panose="020B0502040204020203" pitchFamily="34" charset="0"/>
                <a:cs typeface="Segoe UI Historic" panose="020B0502040204020203" pitchFamily="34" charset="0"/>
              </a:rPr>
              <a:t/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Segoe UI Historic" panose="020B0502040204020203" pitchFamily="34" charset="0"/>
                <a:cs typeface="Segoe UI Historic" panose="020B0502040204020203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3485" y="1104900"/>
            <a:ext cx="8663915" cy="5529449"/>
            <a:chOff x="-20287" y="-1638905"/>
            <a:chExt cx="11551886" cy="7372598"/>
          </a:xfrm>
        </p:grpSpPr>
        <p:sp>
          <p:nvSpPr>
            <p:cNvPr id="3" name="TextBox 3"/>
            <p:cNvSpPr txBox="1"/>
            <p:nvPr/>
          </p:nvSpPr>
          <p:spPr>
            <a:xfrm>
              <a:off x="-20287" y="-1638905"/>
              <a:ext cx="11551886" cy="49731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507"/>
                </a:lnSpc>
              </a:pP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4. Trang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Đặt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hàng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: </a:t>
              </a:r>
            </a:p>
            <a:p>
              <a:pPr>
                <a:lnSpc>
                  <a:spcPts val="7507"/>
                </a:lnSpc>
              </a:pP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Trang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đặt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hàng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bao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gồm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:</a:t>
              </a:r>
            </a:p>
            <a:p>
              <a:pPr>
                <a:lnSpc>
                  <a:spcPts val="7507"/>
                </a:lnSpc>
              </a:pP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- Order List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sẽ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hiển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thị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cho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chúng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ta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các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đ</a:t>
              </a:r>
              <a:r>
                <a:rPr lang="vi-VN" sz="3200" dirty="0">
                  <a:solidFill>
                    <a:srgbClr val="F7B4A7"/>
                  </a:solidFill>
                  <a:latin typeface="Josefin Sans Bold"/>
                </a:rPr>
                <a:t>ơ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n hang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đã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đặt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và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thông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tin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đặt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đ</a:t>
              </a:r>
              <a:r>
                <a:rPr lang="vi-VN" sz="3200" dirty="0">
                  <a:solidFill>
                    <a:srgbClr val="F7B4A7"/>
                  </a:solidFill>
                  <a:latin typeface="Josefin Sans Bold"/>
                </a:rPr>
                <a:t>ơ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725467"/>
              <a:ext cx="9289780" cy="671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7"/>
                </a:lnSpc>
              </a:pPr>
              <a:endParaRPr lang="en-US" sz="3099" spc="471" dirty="0">
                <a:solidFill>
                  <a:srgbClr val="94DDDE"/>
                </a:solidFill>
                <a:latin typeface="Josefin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59149"/>
              <a:ext cx="7606424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endParaRPr lang="en-US" sz="2900" dirty="0">
                <a:solidFill>
                  <a:srgbClr val="94DDDE"/>
                </a:solidFill>
                <a:latin typeface="Josefin Sans"/>
              </a:endParaRPr>
            </a:p>
          </p:txBody>
        </p:sp>
      </p:grpSp>
      <p:pic>
        <p:nvPicPr>
          <p:cNvPr id="4100" name="Picture 4" descr="Không có mô tả.">
            <a:extLst>
              <a:ext uri="{FF2B5EF4-FFF2-40B4-BE49-F238E27FC236}">
                <a16:creationId xmlns:a16="http://schemas.microsoft.com/office/drawing/2014/main" id="{6D8BD887-6505-161E-1E7F-F123E72D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547" y="5145157"/>
            <a:ext cx="11324906" cy="48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7A8CA8-221A-435A-873E-8520CE475E5E}"/>
              </a:ext>
            </a:extLst>
          </p:cNvPr>
          <p:cNvSpPr txBox="1"/>
          <p:nvPr/>
        </p:nvSpPr>
        <p:spPr>
          <a:xfrm>
            <a:off x="9982200" y="2019300"/>
            <a:ext cx="6858000" cy="347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507"/>
              </a:lnSpc>
            </a:pPr>
            <a:r>
              <a:rPr lang="en-US" sz="3200" dirty="0">
                <a:solidFill>
                  <a:srgbClr val="F7B4A7"/>
                </a:solidFill>
                <a:latin typeface="Josefin Sans Bold"/>
              </a:rPr>
              <a:t>- Add An Order </a:t>
            </a:r>
            <a:r>
              <a:rPr lang="en-US" sz="3200" dirty="0" err="1">
                <a:solidFill>
                  <a:srgbClr val="F7B4A7"/>
                </a:solidFill>
                <a:latin typeface="Josefin Sans Bold"/>
              </a:rPr>
              <a:t>sẽ</a:t>
            </a:r>
            <a:r>
              <a:rPr lang="en-US" sz="320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200" dirty="0" err="1">
                <a:solidFill>
                  <a:srgbClr val="F7B4A7"/>
                </a:solidFill>
                <a:latin typeface="Josefin Sans Bold"/>
              </a:rPr>
              <a:t>là</a:t>
            </a:r>
            <a:r>
              <a:rPr lang="en-US" sz="3200" dirty="0">
                <a:solidFill>
                  <a:srgbClr val="F7B4A7"/>
                </a:solidFill>
                <a:latin typeface="Josefin Sans Bold"/>
              </a:rPr>
              <a:t> n</a:t>
            </a:r>
            <a:r>
              <a:rPr lang="vi-VN" sz="3200" dirty="0">
                <a:solidFill>
                  <a:srgbClr val="F7B4A7"/>
                </a:solidFill>
                <a:latin typeface="Josefin Sans Bold"/>
              </a:rPr>
              <a:t>ơ</a:t>
            </a:r>
            <a:r>
              <a:rPr lang="en-US" sz="3200" dirty="0" err="1">
                <a:solidFill>
                  <a:srgbClr val="F7B4A7"/>
                </a:solidFill>
                <a:latin typeface="Josefin Sans Bold"/>
              </a:rPr>
              <a:t>i</a:t>
            </a:r>
            <a:r>
              <a:rPr lang="en-US" sz="320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200" dirty="0" err="1">
                <a:solidFill>
                  <a:srgbClr val="F7B4A7"/>
                </a:solidFill>
                <a:latin typeface="Josefin Sans Bold"/>
              </a:rPr>
              <a:t>chúng</a:t>
            </a:r>
            <a:r>
              <a:rPr lang="en-US" sz="3200" dirty="0">
                <a:solidFill>
                  <a:srgbClr val="F7B4A7"/>
                </a:solidFill>
                <a:latin typeface="Josefin Sans Bold"/>
              </a:rPr>
              <a:t> ta </a:t>
            </a:r>
            <a:r>
              <a:rPr lang="en-US" sz="3200" dirty="0" err="1">
                <a:solidFill>
                  <a:srgbClr val="F7B4A7"/>
                </a:solidFill>
                <a:latin typeface="Josefin Sans Bold"/>
              </a:rPr>
              <a:t>điền</a:t>
            </a:r>
            <a:r>
              <a:rPr lang="en-US" sz="320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200" dirty="0" err="1">
                <a:solidFill>
                  <a:srgbClr val="F7B4A7"/>
                </a:solidFill>
                <a:latin typeface="Josefin Sans Bold"/>
              </a:rPr>
              <a:t>các</a:t>
            </a:r>
            <a:r>
              <a:rPr lang="en-US" sz="320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200" dirty="0" err="1">
                <a:solidFill>
                  <a:srgbClr val="F7B4A7"/>
                </a:solidFill>
                <a:latin typeface="Josefin Sans Bold"/>
              </a:rPr>
              <a:t>thông</a:t>
            </a:r>
            <a:r>
              <a:rPr lang="en-US" sz="3200" dirty="0">
                <a:solidFill>
                  <a:srgbClr val="F7B4A7"/>
                </a:solidFill>
                <a:latin typeface="Josefin Sans Bold"/>
              </a:rPr>
              <a:t> tin </a:t>
            </a:r>
            <a:r>
              <a:rPr lang="en-US" sz="3200" dirty="0" err="1">
                <a:solidFill>
                  <a:srgbClr val="F7B4A7"/>
                </a:solidFill>
                <a:latin typeface="Josefin Sans Bold"/>
              </a:rPr>
              <a:t>cần</a:t>
            </a:r>
            <a:r>
              <a:rPr lang="en-US" sz="320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200" dirty="0" err="1">
                <a:solidFill>
                  <a:srgbClr val="F7B4A7"/>
                </a:solidFill>
                <a:latin typeface="Josefin Sans Bold"/>
              </a:rPr>
              <a:t>thiết</a:t>
            </a:r>
            <a:r>
              <a:rPr lang="en-US" sz="320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200" dirty="0" err="1">
                <a:solidFill>
                  <a:srgbClr val="F7B4A7"/>
                </a:solidFill>
                <a:latin typeface="Josefin Sans Bold"/>
              </a:rPr>
              <a:t>để</a:t>
            </a:r>
            <a:r>
              <a:rPr lang="en-US" sz="320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200" dirty="0" err="1">
                <a:solidFill>
                  <a:srgbClr val="F7B4A7"/>
                </a:solidFill>
                <a:latin typeface="Josefin Sans Bold"/>
              </a:rPr>
              <a:t>tiến</a:t>
            </a:r>
            <a:r>
              <a:rPr lang="en-US" sz="320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200" dirty="0" err="1">
                <a:solidFill>
                  <a:srgbClr val="F7B4A7"/>
                </a:solidFill>
                <a:latin typeface="Josefin Sans Bold"/>
              </a:rPr>
              <a:t>hành</a:t>
            </a:r>
            <a:r>
              <a:rPr lang="en-US" sz="320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200" dirty="0" err="1">
                <a:solidFill>
                  <a:srgbClr val="F7B4A7"/>
                </a:solidFill>
                <a:latin typeface="Josefin Sans Bold"/>
              </a:rPr>
              <a:t>tạo</a:t>
            </a:r>
            <a:r>
              <a:rPr lang="en-US" sz="320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200" dirty="0" err="1">
                <a:solidFill>
                  <a:srgbClr val="F7B4A7"/>
                </a:solidFill>
                <a:latin typeface="Josefin Sans Bold"/>
              </a:rPr>
              <a:t>một</a:t>
            </a:r>
            <a:r>
              <a:rPr lang="en-US" sz="3200" dirty="0">
                <a:solidFill>
                  <a:srgbClr val="F7B4A7"/>
                </a:solidFill>
                <a:latin typeface="Josefin Sans Bold"/>
              </a:rPr>
              <a:t> đ</a:t>
            </a:r>
            <a:r>
              <a:rPr lang="vi-VN" sz="3200" dirty="0">
                <a:solidFill>
                  <a:srgbClr val="F7B4A7"/>
                </a:solidFill>
                <a:latin typeface="Josefin Sans Bold"/>
              </a:rPr>
              <a:t>ơ</a:t>
            </a:r>
            <a:r>
              <a:rPr lang="en-US" sz="3200" dirty="0">
                <a:solidFill>
                  <a:srgbClr val="F7B4A7"/>
                </a:solidFill>
                <a:latin typeface="Josefin Sans Bold"/>
              </a:rPr>
              <a:t>n </a:t>
            </a:r>
            <a:r>
              <a:rPr lang="en-US" sz="3200" dirty="0" err="1">
                <a:solidFill>
                  <a:srgbClr val="F7B4A7"/>
                </a:solidFill>
                <a:latin typeface="Josefin Sans Bold"/>
              </a:rPr>
              <a:t>đặt</a:t>
            </a:r>
            <a:r>
              <a:rPr lang="en-US" sz="320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200" dirty="0" err="1">
                <a:solidFill>
                  <a:srgbClr val="F7B4A7"/>
                </a:solidFill>
                <a:latin typeface="Josefin Sans Bold"/>
              </a:rPr>
              <a:t>hàng</a:t>
            </a:r>
            <a:endParaRPr lang="en-US" sz="3200" dirty="0">
              <a:solidFill>
                <a:srgbClr val="F7B4A7"/>
              </a:solidFill>
              <a:latin typeface="Josefin Sans Bold"/>
            </a:endParaRPr>
          </a:p>
          <a:p>
            <a:endParaRPr lang="en-US" sz="3200" dirty="0">
              <a:solidFill>
                <a:schemeClr val="accent6">
                  <a:lumMod val="75000"/>
                </a:schemeClr>
              </a:solidFill>
              <a:latin typeface="Josefin Sans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1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4677" y="519299"/>
            <a:ext cx="14302715" cy="6615272"/>
            <a:chOff x="-245364" y="-2419706"/>
            <a:chExt cx="19070286" cy="8820362"/>
          </a:xfrm>
        </p:grpSpPr>
        <p:sp>
          <p:nvSpPr>
            <p:cNvPr id="3" name="TextBox 3"/>
            <p:cNvSpPr txBox="1"/>
            <p:nvPr/>
          </p:nvSpPr>
          <p:spPr>
            <a:xfrm>
              <a:off x="-245364" y="-2419706"/>
              <a:ext cx="19070286" cy="88203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507"/>
                </a:lnSpc>
              </a:pP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5. Trang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Quản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lý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nhân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viên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:</a:t>
              </a:r>
            </a:p>
            <a:p>
              <a:pPr>
                <a:lnSpc>
                  <a:spcPts val="7507"/>
                </a:lnSpc>
              </a:pP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Trang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quản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lý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nhân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viên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sẽ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gồm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br>
                <a:rPr lang="en-US" sz="3200" dirty="0">
                  <a:solidFill>
                    <a:srgbClr val="F7B4A7"/>
                  </a:solidFill>
                  <a:latin typeface="Josefin Sans Bold"/>
                </a:rPr>
              </a:b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-Staff List n</a:t>
              </a:r>
              <a:r>
                <a:rPr lang="vi-VN" sz="3200" dirty="0">
                  <a:solidFill>
                    <a:srgbClr val="F7B4A7"/>
                  </a:solidFill>
                  <a:latin typeface="Josefin Sans Bold"/>
                </a:rPr>
                <a:t>ơ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i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hiển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thị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thông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tin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các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nhân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viên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và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chúng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ta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có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thể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xóa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và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sửa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các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thông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tin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của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nhân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viên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</a:p>
            <a:p>
              <a:pPr>
                <a:lnSpc>
                  <a:spcPts val="7507"/>
                </a:lnSpc>
              </a:pP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Add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Emplyee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ta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có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thể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thêm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nhân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</a:p>
            <a:p>
              <a:pPr>
                <a:lnSpc>
                  <a:spcPts val="7507"/>
                </a:lnSpc>
              </a:pP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viên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điền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thông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tin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nhân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viên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cần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</a:p>
            <a:p>
              <a:pPr>
                <a:lnSpc>
                  <a:spcPts val="7507"/>
                </a:lnSpc>
              </a:pP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thêm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vào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725467"/>
              <a:ext cx="9289780" cy="671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7"/>
                </a:lnSpc>
              </a:pPr>
              <a:endParaRPr lang="en-US" sz="3099" spc="471" dirty="0">
                <a:solidFill>
                  <a:srgbClr val="94DDDE"/>
                </a:solidFill>
                <a:latin typeface="Josefin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59149"/>
              <a:ext cx="7606424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endParaRPr lang="en-US" sz="2900" dirty="0">
                <a:solidFill>
                  <a:srgbClr val="94DDDE"/>
                </a:solidFill>
                <a:latin typeface="Josefin Sans"/>
              </a:endParaRPr>
            </a:p>
          </p:txBody>
        </p:sp>
      </p:grpSp>
      <p:pic>
        <p:nvPicPr>
          <p:cNvPr id="5122" name="Picture 2" descr="Không có mô tả.">
            <a:extLst>
              <a:ext uri="{FF2B5EF4-FFF2-40B4-BE49-F238E27FC236}">
                <a16:creationId xmlns:a16="http://schemas.microsoft.com/office/drawing/2014/main" id="{78AEA393-5B9F-4EF5-34E9-4AEDCF323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848470"/>
            <a:ext cx="10408154" cy="525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68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8883" y="419100"/>
            <a:ext cx="16969715" cy="6215249"/>
            <a:chOff x="-39756" y="-2553305"/>
            <a:chExt cx="22626285" cy="8286998"/>
          </a:xfrm>
        </p:grpSpPr>
        <p:sp>
          <p:nvSpPr>
            <p:cNvPr id="3" name="TextBox 3"/>
            <p:cNvSpPr txBox="1"/>
            <p:nvPr/>
          </p:nvSpPr>
          <p:spPr>
            <a:xfrm>
              <a:off x="-39756" y="-2553305"/>
              <a:ext cx="22626285" cy="36907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507"/>
                </a:lnSpc>
              </a:pP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6. Trang Danh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sách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sản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phẩm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:</a:t>
              </a:r>
            </a:p>
            <a:p>
              <a:pPr>
                <a:lnSpc>
                  <a:spcPts val="7507"/>
                </a:lnSpc>
              </a:pP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-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N</a:t>
              </a:r>
              <a:r>
                <a:rPr lang="vi-VN" sz="3200" dirty="0">
                  <a:solidFill>
                    <a:srgbClr val="F7B4A7"/>
                  </a:solidFill>
                  <a:latin typeface="Josefin Sans Bold"/>
                </a:rPr>
                <a:t>ơ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i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hiển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thị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các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sản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phẩm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, ta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có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thể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ấn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vi-VN" sz="3200" dirty="0">
                  <a:solidFill>
                    <a:srgbClr val="F7B4A7"/>
                  </a:solidFill>
                  <a:latin typeface="Josefin Sans Bold"/>
                </a:rPr>
                <a:t>ư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a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thích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, search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tên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sản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phẩm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,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chọn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loại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sản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phẩm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cần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tìm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và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ấn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vào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chi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tiết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sản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phẩm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mà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mình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cần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xem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,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chú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ý.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725467"/>
              <a:ext cx="9289780" cy="671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7"/>
                </a:lnSpc>
              </a:pPr>
              <a:endParaRPr lang="en-US" sz="3099" spc="471" dirty="0">
                <a:solidFill>
                  <a:srgbClr val="94DDDE"/>
                </a:solidFill>
                <a:latin typeface="Josefin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59149"/>
              <a:ext cx="7606424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endParaRPr lang="en-US" sz="2900" dirty="0">
                <a:solidFill>
                  <a:srgbClr val="94DDDE"/>
                </a:solidFill>
                <a:latin typeface="Josefin Sans"/>
              </a:endParaRPr>
            </a:p>
          </p:txBody>
        </p:sp>
      </p:grp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904E176E-A0A1-2EF1-BA4A-2DF18EB35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543300"/>
            <a:ext cx="10820400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50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5448" y="755696"/>
            <a:ext cx="16969715" cy="5878653"/>
            <a:chOff x="-17670" y="-2104510"/>
            <a:chExt cx="22626285" cy="7838203"/>
          </a:xfrm>
        </p:grpSpPr>
        <p:sp>
          <p:nvSpPr>
            <p:cNvPr id="3" name="TextBox 3"/>
            <p:cNvSpPr txBox="1"/>
            <p:nvPr/>
          </p:nvSpPr>
          <p:spPr>
            <a:xfrm>
              <a:off x="-17670" y="-2104510"/>
              <a:ext cx="22626285" cy="4973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507"/>
                </a:lnSpc>
              </a:pP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7. Trang Chi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tiết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sản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phẩm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: </a:t>
              </a:r>
            </a:p>
            <a:p>
              <a:pPr>
                <a:lnSpc>
                  <a:spcPts val="7507"/>
                </a:lnSpc>
              </a:pP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N</a:t>
              </a:r>
              <a:r>
                <a:rPr lang="vi-VN" sz="3200" dirty="0">
                  <a:solidFill>
                    <a:srgbClr val="F7B4A7"/>
                  </a:solidFill>
                  <a:latin typeface="Josefin Sans Bold"/>
                </a:rPr>
                <a:t>ơ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i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hiển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thị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chi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tiết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về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giá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thành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,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nguồn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gốc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,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tên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sản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phẩm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, … </a:t>
              </a:r>
            </a:p>
            <a:p>
              <a:pPr>
                <a:lnSpc>
                  <a:spcPts val="7507"/>
                </a:lnSpc>
              </a:pP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Ta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có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thể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yêu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thích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sản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phẩm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bằng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cách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click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vào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emote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trái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tim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và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chuyển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sản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phẩm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vào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giỏ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hàng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bằng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cách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click button “Add to Cart”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725467"/>
              <a:ext cx="9289780" cy="671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7"/>
                </a:lnSpc>
              </a:pPr>
              <a:endParaRPr lang="en-US" sz="3099" spc="471" dirty="0">
                <a:solidFill>
                  <a:srgbClr val="94DDDE"/>
                </a:solidFill>
                <a:latin typeface="Josefin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59149"/>
              <a:ext cx="7606424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endParaRPr lang="en-US" sz="2900" dirty="0">
                <a:solidFill>
                  <a:srgbClr val="94DDDE"/>
                </a:solidFill>
                <a:latin typeface="Josefin Sans"/>
              </a:endParaRPr>
            </a:p>
          </p:txBody>
        </p:sp>
      </p:grpSp>
      <p:pic>
        <p:nvPicPr>
          <p:cNvPr id="8194" name="Picture 2" descr="Không có mô tả.">
            <a:extLst>
              <a:ext uri="{FF2B5EF4-FFF2-40B4-BE49-F238E27FC236}">
                <a16:creationId xmlns:a16="http://schemas.microsoft.com/office/drawing/2014/main" id="{B3ADE183-CBEC-F7C7-771F-5EBB6D060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129" y="4838700"/>
            <a:ext cx="10931742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96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9141" y="401935"/>
            <a:ext cx="16969715" cy="6232414"/>
            <a:chOff x="-492745" y="-2576191"/>
            <a:chExt cx="22626285" cy="8309884"/>
          </a:xfrm>
        </p:grpSpPr>
        <p:sp>
          <p:nvSpPr>
            <p:cNvPr id="3" name="TextBox 3"/>
            <p:cNvSpPr txBox="1"/>
            <p:nvPr/>
          </p:nvSpPr>
          <p:spPr>
            <a:xfrm>
              <a:off x="-492745" y="-2576191"/>
              <a:ext cx="22626285" cy="62555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507"/>
                </a:lnSpc>
              </a:pP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8. Trang Thanh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toán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:</a:t>
              </a:r>
            </a:p>
            <a:p>
              <a:pPr>
                <a:lnSpc>
                  <a:spcPts val="7507"/>
                </a:lnSpc>
              </a:pP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-Trang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thanh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toán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sẽ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hiển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thị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các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sản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phẩm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đã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bỏ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vào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giỏ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hàng</a:t>
              </a:r>
              <a:endParaRPr lang="en-US" sz="3200" dirty="0">
                <a:solidFill>
                  <a:srgbClr val="F7B4A7"/>
                </a:solidFill>
                <a:latin typeface="Josefin Sans Bold"/>
              </a:endParaRPr>
            </a:p>
            <a:p>
              <a:pPr>
                <a:lnSpc>
                  <a:spcPts val="7507"/>
                </a:lnSpc>
              </a:pP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-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Ta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có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thể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thanh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toán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các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sản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phẩm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đã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bỏ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vào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giỏ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hàng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cũng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nh</a:t>
              </a:r>
              <a:r>
                <a:rPr lang="vi-VN" sz="3200" dirty="0">
                  <a:solidFill>
                    <a:srgbClr val="F7B4A7"/>
                  </a:solidFill>
                  <a:latin typeface="Josefin Sans Bold"/>
                </a:rPr>
                <a:t>ư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xóa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sản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phẩm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khỏi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giỏ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hàng</a:t>
              </a:r>
              <a:endParaRPr lang="en-US" sz="3200" dirty="0">
                <a:solidFill>
                  <a:srgbClr val="F7B4A7"/>
                </a:solidFill>
                <a:latin typeface="Josefin Sans Bold"/>
              </a:endParaRPr>
            </a:p>
            <a:p>
              <a:pPr>
                <a:lnSpc>
                  <a:spcPts val="7507"/>
                </a:lnSpc>
              </a:pP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-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Hệ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thống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sẽ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đếm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giá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thành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cũng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nh</a:t>
              </a:r>
              <a:r>
                <a:rPr lang="vi-VN" sz="3200" dirty="0">
                  <a:solidFill>
                    <a:srgbClr val="F7B4A7"/>
                  </a:solidFill>
                  <a:latin typeface="Josefin Sans Bold"/>
                </a:rPr>
                <a:t>ư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số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l</a:t>
              </a:r>
              <a:r>
                <a:rPr lang="vi-VN" sz="3200" dirty="0">
                  <a:solidFill>
                    <a:srgbClr val="F7B4A7"/>
                  </a:solidFill>
                  <a:latin typeface="Josefin Sans Bold"/>
                </a:rPr>
                <a:t>ư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ợng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sản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phẩm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đang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có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trong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giỏ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hàng</a:t>
              </a:r>
              <a:endParaRPr lang="en-US" sz="3200" dirty="0">
                <a:solidFill>
                  <a:srgbClr val="F7B4A7"/>
                </a:solidFill>
                <a:latin typeface="Josefin Sans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725467"/>
              <a:ext cx="9289780" cy="671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7"/>
                </a:lnSpc>
              </a:pPr>
              <a:endParaRPr lang="en-US" sz="3099" spc="471" dirty="0">
                <a:solidFill>
                  <a:srgbClr val="94DDDE"/>
                </a:solidFill>
                <a:latin typeface="Josefin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59149"/>
              <a:ext cx="7606424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endParaRPr lang="en-US" sz="2900" dirty="0">
                <a:solidFill>
                  <a:srgbClr val="94DDDE"/>
                </a:solidFill>
                <a:latin typeface="Josefin Sans"/>
              </a:endParaRPr>
            </a:p>
          </p:txBody>
        </p:sp>
      </p:grpSp>
      <p:pic>
        <p:nvPicPr>
          <p:cNvPr id="7170" name="Picture 2" descr="Không có mô tả.">
            <a:extLst>
              <a:ext uri="{FF2B5EF4-FFF2-40B4-BE49-F238E27FC236}">
                <a16:creationId xmlns:a16="http://schemas.microsoft.com/office/drawing/2014/main" id="{668E11CC-442F-0F5C-3880-10F9554EE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084" y="5193397"/>
            <a:ext cx="12285832" cy="489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11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419100"/>
            <a:ext cx="16969715" cy="6215249"/>
            <a:chOff x="-152400" y="-2553305"/>
            <a:chExt cx="22626285" cy="8286998"/>
          </a:xfrm>
        </p:grpSpPr>
        <p:sp>
          <p:nvSpPr>
            <p:cNvPr id="3" name="TextBox 3"/>
            <p:cNvSpPr txBox="1"/>
            <p:nvPr/>
          </p:nvSpPr>
          <p:spPr>
            <a:xfrm>
              <a:off x="-152400" y="-2553305"/>
              <a:ext cx="22626285" cy="49731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507"/>
                </a:lnSpc>
              </a:pP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9. Trang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Hiển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thị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Thanh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toán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thành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công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:</a:t>
              </a:r>
            </a:p>
            <a:p>
              <a:pPr>
                <a:lnSpc>
                  <a:spcPts val="7507"/>
                </a:lnSpc>
              </a:pP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Sau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khi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đã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thực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hiện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các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thao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tác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thanh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toán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và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thành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công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thì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hệ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thống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sẽ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chuyển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qua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cho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ta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lời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cảm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vi-VN" sz="3200" dirty="0">
                  <a:solidFill>
                    <a:srgbClr val="F7B4A7"/>
                  </a:solidFill>
                  <a:latin typeface="Josefin Sans Bold"/>
                </a:rPr>
                <a:t>ơ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n,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xác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nhận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thanh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toán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thành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công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cũng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nh</a:t>
              </a:r>
              <a:r>
                <a:rPr lang="vi-VN" sz="3200" dirty="0">
                  <a:solidFill>
                    <a:srgbClr val="F7B4A7"/>
                  </a:solidFill>
                  <a:latin typeface="Josefin Sans Bold"/>
                </a:rPr>
                <a:t>ư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button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để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có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thể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trở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về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trang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chủ</a:t>
              </a:r>
              <a:endParaRPr lang="en-US" sz="3200" dirty="0">
                <a:solidFill>
                  <a:srgbClr val="F7B4A7"/>
                </a:solidFill>
                <a:latin typeface="Josefin Sans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725467"/>
              <a:ext cx="9289780" cy="671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7"/>
                </a:lnSpc>
              </a:pPr>
              <a:endParaRPr lang="en-US" sz="3099" spc="471" dirty="0">
                <a:solidFill>
                  <a:srgbClr val="94DDDE"/>
                </a:solidFill>
                <a:latin typeface="Josefin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59149"/>
              <a:ext cx="7606424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endParaRPr lang="en-US" sz="2900" dirty="0">
                <a:solidFill>
                  <a:srgbClr val="94DDDE"/>
                </a:solidFill>
                <a:latin typeface="Josefin Sans"/>
              </a:endParaRPr>
            </a:p>
          </p:txBody>
        </p:sp>
      </p:grpSp>
      <p:pic>
        <p:nvPicPr>
          <p:cNvPr id="9218" name="Picture 2" descr="Không có mô tả.">
            <a:extLst>
              <a:ext uri="{FF2B5EF4-FFF2-40B4-BE49-F238E27FC236}">
                <a16:creationId xmlns:a16="http://schemas.microsoft.com/office/drawing/2014/main" id="{A4018F8B-35D5-0ED4-DF15-E3B04404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20" y="4956024"/>
            <a:ext cx="14807359" cy="381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67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76342" y="1951228"/>
            <a:ext cx="6338112" cy="6384545"/>
          </a:xfrm>
          <a:custGeom>
            <a:avLst/>
            <a:gdLst/>
            <a:ahLst/>
            <a:cxnLst/>
            <a:rect l="l" t="t" r="r" b="b"/>
            <a:pathLst>
              <a:path w="6338112" h="6384545">
                <a:moveTo>
                  <a:pt x="0" y="0"/>
                </a:moveTo>
                <a:lnTo>
                  <a:pt x="6338112" y="0"/>
                </a:lnTo>
                <a:lnTo>
                  <a:pt x="6338112" y="6384544"/>
                </a:lnTo>
                <a:lnTo>
                  <a:pt x="0" y="638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95400" y="1790700"/>
            <a:ext cx="8489114" cy="5232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dirty="0" err="1">
                <a:solidFill>
                  <a:srgbClr val="F7B4A7"/>
                </a:solidFill>
                <a:latin typeface="Josefin Sans Bold"/>
              </a:rPr>
              <a:t>Lợi</a:t>
            </a:r>
            <a:r>
              <a:rPr lang="en-US" sz="850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8500" dirty="0" err="1">
                <a:solidFill>
                  <a:srgbClr val="F7B4A7"/>
                </a:solidFill>
                <a:latin typeface="Josefin Sans Bold"/>
              </a:rPr>
              <a:t>ích</a:t>
            </a:r>
            <a:r>
              <a:rPr lang="en-US" sz="850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8500" dirty="0" err="1">
                <a:solidFill>
                  <a:srgbClr val="F7B4A7"/>
                </a:solidFill>
                <a:latin typeface="Josefin Sans Bold"/>
              </a:rPr>
              <a:t>và</a:t>
            </a:r>
            <a:r>
              <a:rPr lang="en-US" sz="850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8500" dirty="0" err="1">
                <a:solidFill>
                  <a:srgbClr val="F7B4A7"/>
                </a:solidFill>
                <a:latin typeface="Josefin Sans Bold"/>
              </a:rPr>
              <a:t>chức</a:t>
            </a:r>
            <a:r>
              <a:rPr lang="en-US" sz="850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8500" dirty="0" err="1">
                <a:solidFill>
                  <a:srgbClr val="F7B4A7"/>
                </a:solidFill>
                <a:latin typeface="Josefin Sans Bold"/>
              </a:rPr>
              <a:t>năng</a:t>
            </a:r>
            <a:r>
              <a:rPr lang="en-US" sz="850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8500" dirty="0" err="1">
                <a:solidFill>
                  <a:srgbClr val="F7B4A7"/>
                </a:solidFill>
                <a:latin typeface="Josefin Sans Bold"/>
              </a:rPr>
              <a:t>của</a:t>
            </a:r>
            <a:r>
              <a:rPr lang="en-US" sz="8500" dirty="0">
                <a:solidFill>
                  <a:srgbClr val="F7B4A7"/>
                </a:solidFill>
                <a:latin typeface="Josefin Sans Bold"/>
              </a:rPr>
              <a:t> website:</a:t>
            </a:r>
          </a:p>
          <a:p>
            <a:pPr>
              <a:lnSpc>
                <a:spcPts val="10200"/>
              </a:lnSpc>
            </a:pPr>
            <a:endParaRPr lang="en-US" sz="8500" dirty="0">
              <a:solidFill>
                <a:srgbClr val="F7B4A7"/>
              </a:solidFill>
              <a:latin typeface="Josefi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62000" y="684993"/>
            <a:ext cx="13648535" cy="6657101"/>
            <a:chOff x="-8448440" y="-1062914"/>
            <a:chExt cx="18198047" cy="8876134"/>
          </a:xfrm>
        </p:grpSpPr>
        <p:sp>
          <p:nvSpPr>
            <p:cNvPr id="4" name="TextBox 4"/>
            <p:cNvSpPr txBox="1"/>
            <p:nvPr/>
          </p:nvSpPr>
          <p:spPr>
            <a:xfrm>
              <a:off x="-7940440" y="-1062914"/>
              <a:ext cx="9749607" cy="879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70"/>
                </a:lnSpc>
              </a:pPr>
              <a:r>
                <a:rPr lang="en-US" sz="4400" dirty="0" err="1">
                  <a:solidFill>
                    <a:srgbClr val="2B4B82"/>
                  </a:solidFill>
                  <a:latin typeface="Josefin Sans Bold"/>
                </a:rPr>
                <a:t>Lợi</a:t>
              </a:r>
              <a:r>
                <a:rPr lang="en-US" sz="4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4400" dirty="0" err="1">
                  <a:solidFill>
                    <a:srgbClr val="2B4B82"/>
                  </a:solidFill>
                  <a:latin typeface="Josefin Sans Bold"/>
                </a:rPr>
                <a:t>ích</a:t>
              </a:r>
              <a:r>
                <a:rPr lang="en-US" sz="4400" dirty="0">
                  <a:solidFill>
                    <a:srgbClr val="2B4B82"/>
                  </a:solidFill>
                  <a:latin typeface="Josefin Sans Bold"/>
                </a:rPr>
                <a:t>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8448440" y="54686"/>
              <a:ext cx="9749607" cy="7758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499"/>
                </a:lnSpc>
                <a:buFontTx/>
                <a:buChar char="-"/>
              </a:pP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Tiện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lợi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và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tiết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kiệm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thời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gian</a:t>
              </a:r>
              <a:endParaRPr lang="en-US" sz="2499" spc="499" dirty="0">
                <a:solidFill>
                  <a:srgbClr val="2B4B82"/>
                </a:solidFill>
                <a:latin typeface="Josefin Sans"/>
              </a:endParaRPr>
            </a:p>
            <a:p>
              <a:pPr marL="342900" indent="-342900">
                <a:lnSpc>
                  <a:spcPts val="3499"/>
                </a:lnSpc>
                <a:buFontTx/>
                <a:buChar char="-"/>
              </a:pP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Dễ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dàng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so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sánh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và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lựa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chọn</a:t>
              </a:r>
              <a:endParaRPr lang="en-US" sz="2499" spc="499" dirty="0">
                <a:solidFill>
                  <a:srgbClr val="2B4B82"/>
                </a:solidFill>
                <a:latin typeface="Josefin Sans"/>
              </a:endParaRPr>
            </a:p>
            <a:p>
              <a:pPr marL="342900" indent="-342900">
                <a:lnSpc>
                  <a:spcPts val="3499"/>
                </a:lnSpc>
                <a:buFontTx/>
                <a:buChar char="-"/>
              </a:pP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Đa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dạng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các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lựa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chọn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về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sản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phẩm</a:t>
              </a:r>
              <a:endParaRPr lang="en-US" sz="2499" spc="499" dirty="0">
                <a:solidFill>
                  <a:srgbClr val="2B4B82"/>
                </a:solidFill>
                <a:latin typeface="Josefin Sans"/>
              </a:endParaRPr>
            </a:p>
            <a:p>
              <a:pPr marL="342900" indent="-342900">
                <a:lnSpc>
                  <a:spcPts val="3499"/>
                </a:lnSpc>
                <a:buFontTx/>
                <a:buChar char="-"/>
              </a:pP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Quản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lý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đơn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hàng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dễ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dàng</a:t>
              </a:r>
              <a:endParaRPr lang="en-US" sz="2499" spc="499" dirty="0">
                <a:solidFill>
                  <a:srgbClr val="2B4B82"/>
                </a:solidFill>
                <a:latin typeface="Josefin Sans"/>
              </a:endParaRPr>
            </a:p>
            <a:p>
              <a:pPr marL="342900" indent="-342900">
                <a:lnSpc>
                  <a:spcPts val="3499"/>
                </a:lnSpc>
                <a:buFontTx/>
                <a:buChar char="-"/>
              </a:pP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Quản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lý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nhân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viên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dễ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dàng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h</a:t>
              </a:r>
              <a:r>
                <a:rPr lang="vi-VN" sz="2499" spc="499" dirty="0">
                  <a:solidFill>
                    <a:srgbClr val="2B4B82"/>
                  </a:solidFill>
                  <a:latin typeface="Josefin Sans"/>
                </a:rPr>
                <a:t>ơ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n</a:t>
              </a:r>
            </a:p>
            <a:p>
              <a:pPr marL="342900" indent="-342900">
                <a:lnSpc>
                  <a:spcPts val="3499"/>
                </a:lnSpc>
                <a:buFontTx/>
                <a:buChar char="-"/>
              </a:pP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Gần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gũi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với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khách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hàng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cũng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nh</a:t>
              </a:r>
              <a:r>
                <a:rPr lang="vi-VN" sz="2499" spc="499" dirty="0">
                  <a:solidFill>
                    <a:srgbClr val="2B4B82"/>
                  </a:solidFill>
                  <a:latin typeface="Josefin Sans"/>
                </a:rPr>
                <a:t>ư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với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thời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đại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công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nghệ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phát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triển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hiện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nay</a:t>
              </a:r>
            </a:p>
            <a:p>
              <a:pPr marL="342900" indent="-342900">
                <a:lnSpc>
                  <a:spcPts val="3499"/>
                </a:lnSpc>
                <a:buFontTx/>
                <a:buChar char="-"/>
              </a:pP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Nếu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đ</a:t>
              </a:r>
              <a:r>
                <a:rPr lang="vi-VN" sz="2499" spc="499" dirty="0">
                  <a:solidFill>
                    <a:srgbClr val="2B4B82"/>
                  </a:solidFill>
                  <a:latin typeface="Josefin Sans"/>
                </a:rPr>
                <a:t>ư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a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vào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thực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nghiệp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có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thể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sẽ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tăng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doanh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thu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nhờ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vào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hình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thức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kinh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doanh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song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song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giữa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bán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hàng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online </a:t>
              </a:r>
              <a:r>
                <a:rPr lang="en-US" sz="2499" spc="499" dirty="0" err="1">
                  <a:solidFill>
                    <a:srgbClr val="2B4B82"/>
                  </a:solidFill>
                  <a:latin typeface="Josefin Sans"/>
                </a:rPr>
                <a:t>và</a:t>
              </a:r>
              <a:r>
                <a:rPr lang="en-US" sz="2499" spc="499" dirty="0">
                  <a:solidFill>
                    <a:srgbClr val="2B4B82"/>
                  </a:solidFill>
                  <a:latin typeface="Josefin Sans"/>
                </a:rPr>
                <a:t> offline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386086"/>
              <a:ext cx="9749607" cy="462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35"/>
                </a:lnSpc>
              </a:pPr>
              <a:endParaRPr lang="en-US" sz="2025" dirty="0">
                <a:solidFill>
                  <a:srgbClr val="2B4B82"/>
                </a:solidFill>
                <a:latin typeface="Josefin San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1828281-5AE8-89A8-0C96-6F7648EE928F}"/>
              </a:ext>
            </a:extLst>
          </p:cNvPr>
          <p:cNvSpPr txBox="1"/>
          <p:nvPr/>
        </p:nvSpPr>
        <p:spPr>
          <a:xfrm>
            <a:off x="9144000" y="1014891"/>
            <a:ext cx="9144000" cy="5013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499"/>
              </a:lnSpc>
            </a:pPr>
            <a:r>
              <a:rPr lang="en-US" sz="4400" dirty="0" err="1">
                <a:solidFill>
                  <a:srgbClr val="2B4B82"/>
                </a:solidFill>
                <a:latin typeface="Josefin Sans Bold"/>
              </a:rPr>
              <a:t>Chức</a:t>
            </a:r>
            <a:r>
              <a:rPr lang="en-US" sz="44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4400" dirty="0" err="1">
                <a:solidFill>
                  <a:srgbClr val="2B4B82"/>
                </a:solidFill>
                <a:latin typeface="Josefin Sans Bold"/>
              </a:rPr>
              <a:t>năng</a:t>
            </a:r>
            <a:r>
              <a:rPr lang="en-US" sz="4400" dirty="0">
                <a:solidFill>
                  <a:srgbClr val="2B4B82"/>
                </a:solidFill>
                <a:latin typeface="Josefin Sans Bold"/>
              </a:rPr>
              <a:t>:</a:t>
            </a:r>
            <a:endParaRPr lang="en-US" sz="4400" spc="499" dirty="0">
              <a:solidFill>
                <a:srgbClr val="2B4B82"/>
              </a:solidFill>
              <a:latin typeface="Josefin Sans"/>
            </a:endParaRPr>
          </a:p>
          <a:p>
            <a:pPr marL="342900" indent="-342900">
              <a:lnSpc>
                <a:spcPts val="3499"/>
              </a:lnSpc>
              <a:buFontTx/>
              <a:buChar char="-"/>
            </a:pP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Đăng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nhập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/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Đăng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ký</a:t>
            </a:r>
            <a:endParaRPr lang="en-US" sz="2500" spc="499" dirty="0">
              <a:solidFill>
                <a:srgbClr val="2B4B82"/>
              </a:solidFill>
              <a:latin typeface="Josefin Sans"/>
            </a:endParaRPr>
          </a:p>
          <a:p>
            <a:pPr marL="342900" indent="-342900">
              <a:lnSpc>
                <a:spcPts val="3499"/>
              </a:lnSpc>
              <a:buFontTx/>
              <a:buChar char="-"/>
            </a:pP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Tìm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kiếm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lựa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chọn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sản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phẩm</a:t>
            </a:r>
            <a:endParaRPr lang="en-US" sz="2500" spc="499" dirty="0">
              <a:solidFill>
                <a:srgbClr val="2B4B82"/>
              </a:solidFill>
              <a:latin typeface="Josefin Sans"/>
            </a:endParaRPr>
          </a:p>
          <a:p>
            <a:pPr marL="342900" indent="-342900">
              <a:lnSpc>
                <a:spcPts val="3499"/>
              </a:lnSpc>
              <a:buFontTx/>
              <a:buChar char="-"/>
            </a:pP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Tìm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kiếm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bằng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cách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lọc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loại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sản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phẩm</a:t>
            </a:r>
            <a:endParaRPr lang="en-US" sz="2500" spc="499" dirty="0">
              <a:solidFill>
                <a:srgbClr val="2B4B82"/>
              </a:solidFill>
              <a:latin typeface="Josefin Sans"/>
            </a:endParaRPr>
          </a:p>
          <a:p>
            <a:pPr marL="342900" indent="-342900">
              <a:lnSpc>
                <a:spcPts val="3499"/>
              </a:lnSpc>
              <a:buFontTx/>
              <a:buChar char="-"/>
            </a:pP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Xem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chi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tiết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sản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phẩm</a:t>
            </a:r>
            <a:endParaRPr lang="en-US" sz="2500" spc="499" dirty="0">
              <a:solidFill>
                <a:srgbClr val="2B4B82"/>
              </a:solidFill>
              <a:latin typeface="Josefin Sans"/>
            </a:endParaRPr>
          </a:p>
          <a:p>
            <a:pPr marL="342900" indent="-342900">
              <a:lnSpc>
                <a:spcPts val="3499"/>
              </a:lnSpc>
              <a:buFontTx/>
              <a:buChar char="-"/>
            </a:pP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Yêu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thích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sản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phẩm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</a:p>
          <a:p>
            <a:pPr marL="342900" indent="-342900">
              <a:lnSpc>
                <a:spcPts val="3499"/>
              </a:lnSpc>
              <a:buFontTx/>
              <a:buChar char="-"/>
            </a:pP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Thanh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toán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đếm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số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lượng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sản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phẩm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tổng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thành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tiền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trong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giỏ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hàng</a:t>
            </a:r>
            <a:endParaRPr lang="en-US" sz="2500" spc="499" dirty="0">
              <a:solidFill>
                <a:srgbClr val="2B4B82"/>
              </a:solidFill>
              <a:latin typeface="Josefin Sans"/>
            </a:endParaRPr>
          </a:p>
          <a:p>
            <a:pPr marL="342900" indent="-342900">
              <a:lnSpc>
                <a:spcPts val="3499"/>
              </a:lnSpc>
              <a:buFontTx/>
              <a:buChar char="-"/>
            </a:pP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Thêm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xóa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sửa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nhân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viên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sản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phẩm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dễ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dàng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qua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đó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có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thể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quản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lý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nhân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viên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sản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phẩm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dễ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dàng</a:t>
            </a:r>
            <a:r>
              <a:rPr lang="en-US" sz="2500" spc="499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500" spc="499" dirty="0" err="1">
                <a:solidFill>
                  <a:srgbClr val="2B4B82"/>
                </a:solidFill>
                <a:latin typeface="Josefin Sans"/>
              </a:rPr>
              <a:t>hơn</a:t>
            </a:r>
            <a:endParaRPr lang="en-US" sz="2500" spc="499" dirty="0">
              <a:solidFill>
                <a:srgbClr val="2B4B82"/>
              </a:solidFill>
              <a:latin typeface="Josefin Sans"/>
            </a:endParaRPr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B9D0524F-B4F7-49EB-B12D-FDF73333397B}"/>
              </a:ext>
            </a:extLst>
          </p:cNvPr>
          <p:cNvSpPr/>
          <p:nvPr/>
        </p:nvSpPr>
        <p:spPr>
          <a:xfrm>
            <a:off x="454205" y="684993"/>
            <a:ext cx="496825" cy="661632"/>
          </a:xfrm>
          <a:custGeom>
            <a:avLst/>
            <a:gdLst/>
            <a:ahLst/>
            <a:cxnLst/>
            <a:rect l="l" t="t" r="r" b="b"/>
            <a:pathLst>
              <a:path w="496825" h="661632">
                <a:moveTo>
                  <a:pt x="0" y="0"/>
                </a:moveTo>
                <a:lnTo>
                  <a:pt x="496825" y="0"/>
                </a:lnTo>
                <a:lnTo>
                  <a:pt x="496825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25">
            <a:extLst>
              <a:ext uri="{FF2B5EF4-FFF2-40B4-BE49-F238E27FC236}">
                <a16:creationId xmlns:a16="http://schemas.microsoft.com/office/drawing/2014/main" id="{943B2AD0-6702-4325-916A-16C4FB8A6E83}"/>
              </a:ext>
            </a:extLst>
          </p:cNvPr>
          <p:cNvSpPr/>
          <p:nvPr/>
        </p:nvSpPr>
        <p:spPr>
          <a:xfrm>
            <a:off x="8471524" y="1014891"/>
            <a:ext cx="656157" cy="465275"/>
          </a:xfrm>
          <a:custGeom>
            <a:avLst/>
            <a:gdLst/>
            <a:ahLst/>
            <a:cxnLst/>
            <a:rect l="l" t="t" r="r" b="b"/>
            <a:pathLst>
              <a:path w="656157" h="465275">
                <a:moveTo>
                  <a:pt x="0" y="0"/>
                </a:moveTo>
                <a:lnTo>
                  <a:pt x="656157" y="0"/>
                </a:lnTo>
                <a:lnTo>
                  <a:pt x="656157" y="465274"/>
                </a:lnTo>
                <a:lnTo>
                  <a:pt x="0" y="465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51762" y="1107504"/>
            <a:ext cx="3489749" cy="2861594"/>
          </a:xfrm>
          <a:custGeom>
            <a:avLst/>
            <a:gdLst/>
            <a:ahLst/>
            <a:cxnLst/>
            <a:rect l="l" t="t" r="r" b="b"/>
            <a:pathLst>
              <a:path w="3489749" h="2861594">
                <a:moveTo>
                  <a:pt x="0" y="0"/>
                </a:moveTo>
                <a:lnTo>
                  <a:pt x="3489749" y="0"/>
                </a:lnTo>
                <a:lnTo>
                  <a:pt x="3489749" y="2861593"/>
                </a:lnTo>
                <a:lnTo>
                  <a:pt x="0" y="28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0793" y="4342477"/>
            <a:ext cx="4618653" cy="4114800"/>
          </a:xfrm>
          <a:custGeom>
            <a:avLst/>
            <a:gdLst/>
            <a:ahLst/>
            <a:cxnLst/>
            <a:rect l="l" t="t" r="r" b="b"/>
            <a:pathLst>
              <a:path w="4618653" h="4114800">
                <a:moveTo>
                  <a:pt x="0" y="0"/>
                </a:moveTo>
                <a:lnTo>
                  <a:pt x="4618653" y="0"/>
                </a:lnTo>
                <a:lnTo>
                  <a:pt x="4618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848600" y="342900"/>
            <a:ext cx="9410700" cy="9328836"/>
            <a:chOff x="-166636" y="-2083360"/>
            <a:chExt cx="12547600" cy="12438446"/>
          </a:xfrm>
        </p:grpSpPr>
        <p:sp>
          <p:nvSpPr>
            <p:cNvPr id="5" name="TextBox 5"/>
            <p:cNvSpPr txBox="1"/>
            <p:nvPr/>
          </p:nvSpPr>
          <p:spPr>
            <a:xfrm>
              <a:off x="0" y="2369168"/>
              <a:ext cx="12380964" cy="657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9917" lvl="1" indent="-304959">
                <a:lnSpc>
                  <a:spcPts val="3954"/>
                </a:lnSpc>
                <a:buFont typeface="Arial"/>
                <a:buChar char="•"/>
              </a:pPr>
              <a:endParaRPr lang="en-US" sz="2824" dirty="0">
                <a:solidFill>
                  <a:srgbClr val="2B4B82"/>
                </a:solidFill>
                <a:latin typeface="Josefin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66636" y="-2083360"/>
              <a:ext cx="12380964" cy="12438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3600" dirty="0" err="1">
                  <a:solidFill>
                    <a:srgbClr val="2B4B82"/>
                  </a:solidFill>
                  <a:latin typeface="Josefin Sans Bold"/>
                </a:rPr>
                <a:t>Tóm</a:t>
              </a:r>
              <a:r>
                <a:rPr lang="en-US" sz="36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3600" dirty="0" err="1">
                  <a:solidFill>
                    <a:srgbClr val="2B4B82"/>
                  </a:solidFill>
                  <a:latin typeface="Josefin Sans Bold"/>
                </a:rPr>
                <a:t>gọn</a:t>
              </a:r>
              <a:r>
                <a:rPr lang="en-US" sz="36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3600" dirty="0" err="1">
                  <a:solidFill>
                    <a:srgbClr val="2B4B82"/>
                  </a:solidFill>
                  <a:latin typeface="Josefin Sans Bold"/>
                </a:rPr>
                <a:t>lại</a:t>
              </a:r>
              <a:r>
                <a:rPr lang="en-US" sz="36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3600" dirty="0" err="1">
                  <a:solidFill>
                    <a:srgbClr val="2B4B82"/>
                  </a:solidFill>
                  <a:latin typeface="Josefin Sans Bold"/>
                </a:rPr>
                <a:t>những</a:t>
              </a:r>
              <a:r>
                <a:rPr lang="en-US" sz="36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3600" dirty="0" err="1">
                  <a:solidFill>
                    <a:srgbClr val="2B4B82"/>
                  </a:solidFill>
                  <a:latin typeface="Josefin Sans Bold"/>
                </a:rPr>
                <a:t>điều</a:t>
              </a:r>
              <a:r>
                <a:rPr lang="en-US" sz="36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3600" dirty="0" err="1">
                  <a:solidFill>
                    <a:srgbClr val="2B4B82"/>
                  </a:solidFill>
                  <a:latin typeface="Josefin Sans Bold"/>
                </a:rPr>
                <a:t>còn</a:t>
              </a:r>
              <a:r>
                <a:rPr lang="en-US" sz="36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3600" dirty="0" err="1">
                  <a:solidFill>
                    <a:srgbClr val="2B4B82"/>
                  </a:solidFill>
                  <a:latin typeface="Josefin Sans Bold"/>
                </a:rPr>
                <a:t>thiếu</a:t>
              </a:r>
              <a:r>
                <a:rPr lang="en-US" sz="36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3600" dirty="0" err="1">
                  <a:solidFill>
                    <a:srgbClr val="2B4B82"/>
                  </a:solidFill>
                  <a:latin typeface="Josefin Sans Bold"/>
                </a:rPr>
                <a:t>sót</a:t>
              </a:r>
              <a:r>
                <a:rPr lang="en-US" sz="36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3600" dirty="0" err="1">
                  <a:solidFill>
                    <a:srgbClr val="2B4B82"/>
                  </a:solidFill>
                  <a:latin typeface="Josefin Sans Bold"/>
                </a:rPr>
                <a:t>về</a:t>
              </a:r>
              <a:r>
                <a:rPr lang="en-US" sz="3600" dirty="0">
                  <a:solidFill>
                    <a:srgbClr val="2B4B82"/>
                  </a:solidFill>
                  <a:latin typeface="Josefin Sans Bold"/>
                </a:rPr>
                <a:t> website:</a:t>
              </a:r>
            </a:p>
            <a:p>
              <a:pPr>
                <a:lnSpc>
                  <a:spcPts val="6719"/>
                </a:lnSpc>
              </a:pP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	-Ở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kết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quả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đồ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án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nhóm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chúng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em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vẫn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có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nhiều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phần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ch</a:t>
              </a:r>
              <a:r>
                <a:rPr lang="vi-VN" sz="2400" dirty="0">
                  <a:solidFill>
                    <a:srgbClr val="2B4B82"/>
                  </a:solidFill>
                  <a:latin typeface="Josefin Sans Bold"/>
                </a:rPr>
                <a:t>ư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a đ</a:t>
              </a:r>
              <a:r>
                <a:rPr lang="vi-VN" sz="2400" dirty="0">
                  <a:solidFill>
                    <a:srgbClr val="2B4B82"/>
                  </a:solidFill>
                  <a:latin typeface="Josefin Sans Bold"/>
                </a:rPr>
                <a:t>ư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ợc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hoàn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chỉnh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do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sự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hiểu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biết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và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kỹ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năng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ch</a:t>
              </a:r>
              <a:r>
                <a:rPr lang="vi-VN" sz="2400" dirty="0">
                  <a:solidFill>
                    <a:srgbClr val="2B4B82"/>
                  </a:solidFill>
                  <a:latin typeface="Josefin Sans Bold"/>
                </a:rPr>
                <a:t>ư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a đ</a:t>
              </a:r>
              <a:r>
                <a:rPr lang="vi-VN" sz="2400" dirty="0">
                  <a:solidFill>
                    <a:srgbClr val="2B4B82"/>
                  </a:solidFill>
                  <a:latin typeface="Josefin Sans Bold"/>
                </a:rPr>
                <a:t>ư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ợc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sâu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rộng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,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ch</a:t>
              </a:r>
              <a:r>
                <a:rPr lang="vi-VN" sz="2400" dirty="0">
                  <a:solidFill>
                    <a:srgbClr val="2B4B82"/>
                  </a:solidFill>
                  <a:latin typeface="Josefin Sans Bold"/>
                </a:rPr>
                <a:t>ư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a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tìm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hiểu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kĩ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về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Angular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nên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chúng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em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còn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nhiều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hạn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chế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.</a:t>
              </a:r>
            </a:p>
            <a:p>
              <a:pPr>
                <a:lnSpc>
                  <a:spcPts val="6719"/>
                </a:lnSpc>
              </a:pP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	-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Trong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t</a:t>
              </a:r>
              <a:r>
                <a:rPr lang="vi-VN" sz="2400" dirty="0">
                  <a:solidFill>
                    <a:srgbClr val="2B4B82"/>
                  </a:solidFill>
                  <a:latin typeface="Josefin Sans Bold"/>
                </a:rPr>
                <a:t>ư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ơng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lai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định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h</a:t>
              </a:r>
              <a:r>
                <a:rPr lang="vi-VN" sz="2400" dirty="0">
                  <a:solidFill>
                    <a:srgbClr val="2B4B82"/>
                  </a:solidFill>
                  <a:latin typeface="Josefin Sans Bold"/>
                </a:rPr>
                <a:t>ư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ớng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sẽ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phát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triển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,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cải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thiện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website,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chỉnh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sửa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cập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nhật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lại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giao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diện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, đ</a:t>
              </a:r>
              <a:r>
                <a:rPr lang="vi-VN" sz="2400" dirty="0">
                  <a:solidFill>
                    <a:srgbClr val="2B4B82"/>
                  </a:solidFill>
                  <a:latin typeface="Josefin Sans Bold"/>
                </a:rPr>
                <a:t>ư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a ra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một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cái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nhìn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bắt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mắt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h</a:t>
              </a:r>
              <a:r>
                <a:rPr lang="vi-VN" sz="2400" dirty="0">
                  <a:solidFill>
                    <a:srgbClr val="2B4B82"/>
                  </a:solidFill>
                  <a:latin typeface="Josefin Sans Bold"/>
                </a:rPr>
                <a:t>ơ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n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cho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tệp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khách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hang, ng</a:t>
              </a:r>
              <a:r>
                <a:rPr lang="vi-VN" sz="2400" dirty="0">
                  <a:solidFill>
                    <a:srgbClr val="2B4B82"/>
                  </a:solidFill>
                  <a:latin typeface="Josefin Sans Bold"/>
                </a:rPr>
                <a:t>ư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ời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dung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có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ấn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t</a:t>
              </a:r>
              <a:r>
                <a:rPr lang="vi-VN" sz="2400" dirty="0">
                  <a:solidFill>
                    <a:srgbClr val="2B4B82"/>
                  </a:solidFill>
                  <a:latin typeface="Josefin Sans Bold"/>
                </a:rPr>
                <a:t>ư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ợng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đầu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tiên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,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nếu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đ</a:t>
              </a:r>
              <a:r>
                <a:rPr lang="vi-VN" sz="2400" dirty="0">
                  <a:solidFill>
                    <a:srgbClr val="2B4B82"/>
                  </a:solidFill>
                  <a:latin typeface="Josefin Sans Bold"/>
                </a:rPr>
                <a:t>ư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ợc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có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thể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sẽ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thử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đ</a:t>
              </a:r>
              <a:r>
                <a:rPr lang="vi-VN" sz="2400" dirty="0">
                  <a:solidFill>
                    <a:srgbClr val="2B4B82"/>
                  </a:solidFill>
                  <a:latin typeface="Josefin Sans Bold"/>
                </a:rPr>
                <a:t>ư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a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vào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thực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nghiệp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để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đ</a:t>
              </a:r>
              <a:r>
                <a:rPr lang="vi-VN" sz="2400" dirty="0">
                  <a:solidFill>
                    <a:srgbClr val="2B4B82"/>
                  </a:solidFill>
                  <a:latin typeface="Josefin Sans Bold"/>
                </a:rPr>
                <a:t>ư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a ra đ</a:t>
              </a:r>
              <a:r>
                <a:rPr lang="vi-VN" sz="2400" dirty="0">
                  <a:solidFill>
                    <a:srgbClr val="2B4B82"/>
                  </a:solidFill>
                  <a:latin typeface="Josefin Sans Bold"/>
                </a:rPr>
                <a:t>ư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ợc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những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thiếu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sót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và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cải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thiện</a:t>
              </a:r>
              <a:endParaRPr lang="en-US" sz="2400" dirty="0">
                <a:solidFill>
                  <a:srgbClr val="2B4B82"/>
                </a:solidFill>
                <a:latin typeface="Josefin Sans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1147" y="1874500"/>
            <a:ext cx="8183326" cy="5318765"/>
            <a:chOff x="-308315" y="166544"/>
            <a:chExt cx="10911101" cy="7091683"/>
          </a:xfrm>
        </p:grpSpPr>
        <p:sp>
          <p:nvSpPr>
            <p:cNvPr id="3" name="TextBox 3"/>
            <p:cNvSpPr txBox="1"/>
            <p:nvPr/>
          </p:nvSpPr>
          <p:spPr>
            <a:xfrm>
              <a:off x="852497" y="166544"/>
              <a:ext cx="9750289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19"/>
                </a:lnSpc>
              </a:pPr>
              <a:r>
                <a:rPr lang="en-US" sz="8000" spc="-88" dirty="0" err="1">
                  <a:solidFill>
                    <a:srgbClr val="2B4B82"/>
                  </a:solidFill>
                  <a:latin typeface="Josefin Sans Bold"/>
                </a:rPr>
                <a:t>Kết</a:t>
              </a:r>
              <a:r>
                <a:rPr lang="en-US" sz="8000" spc="-88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8000" spc="-88" dirty="0" err="1">
                  <a:solidFill>
                    <a:srgbClr val="2B4B82"/>
                  </a:solidFill>
                  <a:latin typeface="Josefin Sans Bold"/>
                </a:rPr>
                <a:t>luận</a:t>
              </a:r>
              <a:endParaRPr lang="en-US" sz="8000" spc="-88" dirty="0">
                <a:solidFill>
                  <a:srgbClr val="2B4B82"/>
                </a:solidFill>
                <a:latin typeface="Josefin Sans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308315" y="1538715"/>
              <a:ext cx="9750289" cy="5719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 lang="en-US" sz="3000" dirty="0">
                <a:solidFill>
                  <a:srgbClr val="2B4B82"/>
                </a:solidFill>
                <a:latin typeface="Josefin Sans"/>
              </a:endParaRP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	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Cảm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vi-VN" sz="3000" dirty="0">
                  <a:solidFill>
                    <a:srgbClr val="2B4B82"/>
                  </a:solidFill>
                  <a:latin typeface="Josefin Sans"/>
                </a:rPr>
                <a:t>ơ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n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thầy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Trần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Ph</a:t>
              </a:r>
              <a:r>
                <a:rPr lang="vi-VN" sz="3000" dirty="0">
                  <a:solidFill>
                    <a:srgbClr val="2B4B82"/>
                  </a:solidFill>
                  <a:latin typeface="Josefin Sans"/>
                </a:rPr>
                <a:t>ư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ơng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Tuấn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đã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h</a:t>
              </a:r>
              <a:r>
                <a:rPr lang="vi-VN" sz="3000" dirty="0">
                  <a:solidFill>
                    <a:srgbClr val="2B4B82"/>
                  </a:solidFill>
                  <a:latin typeface="Josefin Sans"/>
                </a:rPr>
                <a:t>ư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ớng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dẫn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nhóm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để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có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thể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xây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dựng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lên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một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website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như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vậy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,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có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thể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nhóm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còn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thiếu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sót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do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sự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hiểu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biết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,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trình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độ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,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tìm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hiểu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ch</a:t>
              </a:r>
              <a:r>
                <a:rPr lang="vi-VN" sz="3000" dirty="0">
                  <a:solidFill>
                    <a:srgbClr val="2B4B82"/>
                  </a:solidFill>
                  <a:latin typeface="Josefin Sans"/>
                </a:rPr>
                <a:t>ư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a đ</a:t>
              </a:r>
              <a:r>
                <a:rPr lang="vi-VN" sz="3000" dirty="0">
                  <a:solidFill>
                    <a:srgbClr val="2B4B82"/>
                  </a:solidFill>
                  <a:latin typeface="Josefin Sans"/>
                </a:rPr>
                <a:t>ư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ợc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sâu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rộng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mong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có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đ</a:t>
              </a:r>
              <a:r>
                <a:rPr lang="vi-VN" sz="3000" dirty="0">
                  <a:solidFill>
                    <a:srgbClr val="2B4B82"/>
                  </a:solidFill>
                  <a:latin typeface="Josefin Sans"/>
                </a:rPr>
                <a:t>ư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ợc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sự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thông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cảm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từ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thầy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.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Nhóm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chúng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em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xin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phép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"/>
                </a:rPr>
                <a:t>cảm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vi-VN" sz="3000" dirty="0">
                  <a:solidFill>
                    <a:srgbClr val="2B4B82"/>
                  </a:solidFill>
                  <a:latin typeface="Josefin Sans"/>
                </a:rPr>
                <a:t>ơ</a:t>
              </a:r>
              <a:r>
                <a:rPr lang="en-US" sz="3000" dirty="0">
                  <a:solidFill>
                    <a:srgbClr val="2B4B82"/>
                  </a:solidFill>
                  <a:latin typeface="Josefin Sans"/>
                </a:rPr>
                <a:t>n.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9854137" y="3018272"/>
            <a:ext cx="7411325" cy="4635447"/>
          </a:xfrm>
          <a:custGeom>
            <a:avLst/>
            <a:gdLst/>
            <a:ahLst/>
            <a:cxnLst/>
            <a:rect l="l" t="t" r="r" b="b"/>
            <a:pathLst>
              <a:path w="7411325" h="4635447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65100" y="8613636"/>
            <a:ext cx="4338720" cy="2713672"/>
          </a:xfrm>
          <a:custGeom>
            <a:avLst/>
            <a:gdLst/>
            <a:ahLst/>
            <a:cxnLst/>
            <a:rect l="l" t="t" r="r" b="b"/>
            <a:pathLst>
              <a:path w="4338720" h="2713672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76014" y="7483497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573000" y="846229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938E21D0-6840-4D76-8802-0709FDA75B52}"/>
              </a:ext>
            </a:extLst>
          </p:cNvPr>
          <p:cNvSpPr/>
          <p:nvPr/>
        </p:nvSpPr>
        <p:spPr>
          <a:xfrm>
            <a:off x="946792" y="1849652"/>
            <a:ext cx="990600" cy="754401"/>
          </a:xfrm>
          <a:custGeom>
            <a:avLst/>
            <a:gdLst/>
            <a:ahLst/>
            <a:cxnLst/>
            <a:rect l="l" t="t" r="r" b="b"/>
            <a:pathLst>
              <a:path w="680391" h="465140">
                <a:moveTo>
                  <a:pt x="0" y="0"/>
                </a:moveTo>
                <a:lnTo>
                  <a:pt x="680391" y="0"/>
                </a:lnTo>
                <a:lnTo>
                  <a:pt x="680391" y="465140"/>
                </a:lnTo>
                <a:lnTo>
                  <a:pt x="0" y="465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66827" y="1477409"/>
            <a:ext cx="8592473" cy="6094384"/>
            <a:chOff x="0" y="0"/>
            <a:chExt cx="11456630" cy="8125845"/>
          </a:xfrm>
        </p:grpSpPr>
        <p:sp>
          <p:nvSpPr>
            <p:cNvPr id="3" name="TextBox 3"/>
            <p:cNvSpPr txBox="1"/>
            <p:nvPr/>
          </p:nvSpPr>
          <p:spPr>
            <a:xfrm>
              <a:off x="481673" y="-9525"/>
              <a:ext cx="6723775" cy="1279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59"/>
                </a:lnSpc>
              </a:pPr>
              <a:r>
                <a:rPr lang="en-US" sz="6299" dirty="0" err="1">
                  <a:solidFill>
                    <a:srgbClr val="F7B4A7"/>
                  </a:solidFill>
                  <a:latin typeface="Josefin Sans Bold"/>
                </a:rPr>
                <a:t>Mục</a:t>
              </a:r>
              <a:r>
                <a:rPr lang="en-US" sz="6299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6299" dirty="0" err="1">
                  <a:solidFill>
                    <a:srgbClr val="F7B4A7"/>
                  </a:solidFill>
                  <a:latin typeface="Josefin Sans Bold"/>
                </a:rPr>
                <a:t>lục</a:t>
              </a:r>
              <a:endParaRPr lang="en-US" sz="6299" dirty="0">
                <a:solidFill>
                  <a:srgbClr val="F7B4A7"/>
                </a:solidFill>
                <a:latin typeface="Josefin Sans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81673" y="2317234"/>
              <a:ext cx="7537706" cy="970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52"/>
                </a:lnSpc>
              </a:pPr>
              <a:r>
                <a:rPr lang="en-US" sz="1849" spc="221" dirty="0">
                  <a:solidFill>
                    <a:srgbClr val="94DDDE"/>
                  </a:solidFill>
                  <a:latin typeface="Josefin Sans"/>
                </a:rPr>
                <a:t>CÁC CHỦ ĐỀ CHÍNH ĐƯỢC NÊU RA TRONG BẢN THUYẾT TRÌNH NÀY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27088"/>
              <a:ext cx="11456630" cy="3263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9918" lvl="1" indent="-304959" algn="just">
                <a:lnSpc>
                  <a:spcPts val="3955"/>
                </a:lnSpc>
                <a:buFont typeface="Arial"/>
                <a:buChar char="•"/>
              </a:pPr>
              <a:r>
                <a:rPr lang="en-US" sz="2825">
                  <a:solidFill>
                    <a:srgbClr val="94DDDE"/>
                  </a:solidFill>
                  <a:latin typeface="Josefin Sans"/>
                </a:rPr>
                <a:t>Lý do cảm hứng để nhóm chọn đề tài</a:t>
              </a:r>
            </a:p>
            <a:p>
              <a:pPr marL="609918" lvl="1" indent="-304959" algn="just">
                <a:lnSpc>
                  <a:spcPts val="3955"/>
                </a:lnSpc>
                <a:buFont typeface="Arial"/>
                <a:buChar char="•"/>
              </a:pPr>
              <a:r>
                <a:rPr lang="en-US" sz="2825">
                  <a:solidFill>
                    <a:srgbClr val="94DDDE"/>
                  </a:solidFill>
                  <a:latin typeface="Josefin Sans"/>
                </a:rPr>
                <a:t>Giới thiệu, mô tả về nội dung đồ án của nhóm</a:t>
              </a:r>
            </a:p>
            <a:p>
              <a:pPr marL="609918" lvl="1" indent="-304959" algn="just">
                <a:lnSpc>
                  <a:spcPts val="3955"/>
                </a:lnSpc>
                <a:buFont typeface="Arial"/>
                <a:buChar char="•"/>
              </a:pPr>
              <a:r>
                <a:rPr lang="en-US" sz="2825">
                  <a:solidFill>
                    <a:srgbClr val="94DDDE"/>
                  </a:solidFill>
                  <a:latin typeface="Josefin Sans"/>
                </a:rPr>
                <a:t>Sơ bộ các chức năng của website</a:t>
              </a:r>
            </a:p>
            <a:p>
              <a:pPr marL="609918" lvl="1" indent="-304959" algn="just">
                <a:lnSpc>
                  <a:spcPts val="3955"/>
                </a:lnSpc>
                <a:buFont typeface="Arial"/>
                <a:buChar char="•"/>
              </a:pPr>
              <a:r>
                <a:rPr lang="en-US" sz="2825">
                  <a:solidFill>
                    <a:srgbClr val="94DDDE"/>
                  </a:solidFill>
                  <a:latin typeface="Josefin Sans"/>
                </a:rPr>
                <a:t>Giới thiệu chi tiết từng chức năng của website </a:t>
              </a:r>
            </a:p>
            <a:p>
              <a:pPr marL="609918" lvl="1" indent="-304959" algn="just">
                <a:lnSpc>
                  <a:spcPts val="3955"/>
                </a:lnSpc>
                <a:buFont typeface="Arial"/>
                <a:buChar char="•"/>
              </a:pPr>
              <a:r>
                <a:rPr lang="en-US" sz="2825">
                  <a:solidFill>
                    <a:srgbClr val="94DDDE"/>
                  </a:solidFill>
                  <a:latin typeface="Josefin Sans"/>
                </a:rPr>
                <a:t>....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309758" y="1684366"/>
            <a:ext cx="3874545" cy="5122596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6" y="0"/>
                </a:lnTo>
                <a:lnTo>
                  <a:pt x="3874546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80976" y="2475095"/>
            <a:ext cx="3874545" cy="5122596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5" y="0"/>
                </a:lnTo>
                <a:lnTo>
                  <a:pt x="3874545" y="5122595"/>
                </a:lnTo>
                <a:lnTo>
                  <a:pt x="0" y="512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495732" y="3214319"/>
            <a:ext cx="3874545" cy="5122596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5" y="0"/>
                </a:lnTo>
                <a:lnTo>
                  <a:pt x="3874545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38168" y="1699560"/>
            <a:ext cx="5669554" cy="6830933"/>
          </a:xfrm>
          <a:custGeom>
            <a:avLst/>
            <a:gdLst/>
            <a:ahLst/>
            <a:cxnLst/>
            <a:rect l="l" t="t" r="r" b="b"/>
            <a:pathLst>
              <a:path w="5669554" h="6830933">
                <a:moveTo>
                  <a:pt x="0" y="0"/>
                </a:moveTo>
                <a:lnTo>
                  <a:pt x="5669554" y="0"/>
                </a:lnTo>
                <a:lnTo>
                  <a:pt x="5669554" y="6830933"/>
                </a:lnTo>
                <a:lnTo>
                  <a:pt x="0" y="6830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48" r="-102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-1888217"/>
            <a:ext cx="10926660" cy="11851143"/>
            <a:chOff x="0" y="0"/>
            <a:chExt cx="14568880" cy="15801524"/>
          </a:xfrm>
        </p:grpSpPr>
        <p:sp>
          <p:nvSpPr>
            <p:cNvPr id="4" name="TextBox 4"/>
            <p:cNvSpPr txBox="1"/>
            <p:nvPr/>
          </p:nvSpPr>
          <p:spPr>
            <a:xfrm>
              <a:off x="0" y="709304"/>
              <a:ext cx="14568880" cy="423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50"/>
                </a:lnSpc>
              </a:pPr>
              <a:endParaRPr dirty="0"/>
            </a:p>
            <a:p>
              <a:pPr>
                <a:lnSpc>
                  <a:spcPts val="8350"/>
                </a:lnSpc>
              </a:pPr>
              <a:endParaRPr dirty="0"/>
            </a:p>
            <a:p>
              <a:pPr>
                <a:lnSpc>
                  <a:spcPts val="8350"/>
                </a:lnSpc>
              </a:pPr>
              <a:r>
                <a:rPr lang="en-US" sz="6958" dirty="0" err="1">
                  <a:solidFill>
                    <a:srgbClr val="31356E"/>
                  </a:solidFill>
                  <a:latin typeface="Josefin Sans Bold"/>
                </a:rPr>
                <a:t>Cảm</a:t>
              </a:r>
              <a:r>
                <a:rPr lang="en-US" sz="6958" dirty="0">
                  <a:solidFill>
                    <a:srgbClr val="31356E"/>
                  </a:solidFill>
                  <a:latin typeface="Josefin Sans Bold"/>
                </a:rPr>
                <a:t> </a:t>
              </a:r>
              <a:r>
                <a:rPr lang="en-US" sz="6958" dirty="0" err="1">
                  <a:solidFill>
                    <a:srgbClr val="31356E"/>
                  </a:solidFill>
                  <a:latin typeface="Josefin Sans Bold"/>
                </a:rPr>
                <a:t>hứng</a:t>
              </a:r>
              <a:r>
                <a:rPr lang="en-US" sz="6958" dirty="0">
                  <a:solidFill>
                    <a:srgbClr val="31356E"/>
                  </a:solidFill>
                  <a:latin typeface="Josefin Sans Bold"/>
                </a:rPr>
                <a:t>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79346"/>
              <a:ext cx="13958403" cy="9763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52"/>
                </a:lnSpc>
              </a:pP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 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Ngày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nay,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công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nghệ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thông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tin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đã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có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những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bước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phát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triển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mạnh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mẽ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theo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cả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chiều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rộng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và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sâu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.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Các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hình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thức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mua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bán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,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dịch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vụ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kể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cả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các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hình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thức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quản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lý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thông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qua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hình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thức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online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ngày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càng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được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phổ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biến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rộng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rãi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,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phủ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sóng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hơn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nhờ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tính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tiện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dụng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của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nó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.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Bằng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internet,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chúng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ta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có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thể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thực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hiện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mua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bán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,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trao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đổi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nhanh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và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tiện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lợi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hơn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nhiều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lần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.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Chính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vì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thế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,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hình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thức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thương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mại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điện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tử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đang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ngày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càng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phát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triển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nhanh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chóng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và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ngày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càng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đáp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ứng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đầy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đủ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các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nhu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cầu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sử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dụng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và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tăng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tính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tiện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ích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dành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cho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người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dùng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hơn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.</a:t>
              </a:r>
            </a:p>
            <a:p>
              <a:pPr>
                <a:lnSpc>
                  <a:spcPts val="3652"/>
                </a:lnSpc>
              </a:pP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 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Tận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dụng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môn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học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này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nhóm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chúng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em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có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sự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thích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thú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và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muốn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tìm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hiểu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với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hệ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thống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quản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lý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kèm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với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kinh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doanh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,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nên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nhóm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chúng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em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chọn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xây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dựng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một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website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gồm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có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bán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đồ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ăn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đi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kèm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với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dịch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vụ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nhà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3043" dirty="0" err="1">
                  <a:solidFill>
                    <a:srgbClr val="2B4B82"/>
                  </a:solidFill>
                  <a:latin typeface="Josefin Sans"/>
                </a:rPr>
                <a:t>hàng</a:t>
              </a:r>
              <a:r>
                <a:rPr lang="en-US" sz="3043" dirty="0">
                  <a:solidFill>
                    <a:srgbClr val="2B4B82"/>
                  </a:solidFill>
                  <a:latin typeface="Josefin Sans"/>
                </a:rPr>
                <a:t> </a:t>
              </a:r>
            </a:p>
            <a:p>
              <a:pPr>
                <a:lnSpc>
                  <a:spcPts val="3652"/>
                </a:lnSpc>
              </a:pPr>
              <a:endParaRPr lang="en-US" sz="3043" dirty="0">
                <a:solidFill>
                  <a:srgbClr val="2B4B82"/>
                </a:solidFill>
                <a:latin typeface="Josefin Sans"/>
              </a:endParaRPr>
            </a:p>
            <a:p>
              <a:pPr>
                <a:lnSpc>
                  <a:spcPts val="3652"/>
                </a:lnSpc>
              </a:pPr>
              <a:endParaRPr lang="en-US" sz="3043" dirty="0">
                <a:solidFill>
                  <a:srgbClr val="2B4B82"/>
                </a:solidFill>
                <a:latin typeface="Josefin Sans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51837" y="390596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38681" y="-2447996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94246" y="-375920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38029" y="1949131"/>
            <a:ext cx="9743924" cy="7961936"/>
          </a:xfrm>
          <a:custGeom>
            <a:avLst/>
            <a:gdLst/>
            <a:ahLst/>
            <a:cxnLst/>
            <a:rect l="l" t="t" r="r" b="b"/>
            <a:pathLst>
              <a:path w="9743924" h="7961936">
                <a:moveTo>
                  <a:pt x="0" y="0"/>
                </a:moveTo>
                <a:lnTo>
                  <a:pt x="9743925" y="0"/>
                </a:lnTo>
                <a:lnTo>
                  <a:pt x="9743925" y="7961936"/>
                </a:lnTo>
                <a:lnTo>
                  <a:pt x="0" y="79619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656" b="-265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22272" y="1949131"/>
            <a:ext cx="6108553" cy="7826171"/>
            <a:chOff x="0" y="0"/>
            <a:chExt cx="8144737" cy="10434895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8144737" cy="1035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72"/>
                </a:lnSpc>
              </a:pPr>
              <a:r>
                <a:rPr lang="en-US" sz="5060" dirty="0" err="1">
                  <a:solidFill>
                    <a:srgbClr val="2B4B82"/>
                  </a:solidFill>
                  <a:latin typeface="Josefin Sans Bold"/>
                </a:rPr>
                <a:t>Giới</a:t>
              </a:r>
              <a:r>
                <a:rPr lang="en-US" sz="506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5060" dirty="0" err="1">
                  <a:solidFill>
                    <a:srgbClr val="2B4B82"/>
                  </a:solidFill>
                  <a:latin typeface="Josefin Sans Bold"/>
                </a:rPr>
                <a:t>thiệu</a:t>
              </a:r>
              <a:r>
                <a:rPr lang="en-US" sz="506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5060" dirty="0" err="1">
                  <a:solidFill>
                    <a:srgbClr val="2B4B82"/>
                  </a:solidFill>
                  <a:latin typeface="Josefin Sans Bold"/>
                </a:rPr>
                <a:t>về</a:t>
              </a:r>
              <a:r>
                <a:rPr lang="en-US" sz="506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5060" dirty="0" err="1">
                  <a:solidFill>
                    <a:srgbClr val="2B4B82"/>
                  </a:solidFill>
                  <a:latin typeface="Josefin Sans Bold"/>
                </a:rPr>
                <a:t>đề</a:t>
              </a:r>
              <a:r>
                <a:rPr lang="en-US" sz="506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5060" dirty="0" err="1">
                  <a:solidFill>
                    <a:srgbClr val="2B4B82"/>
                  </a:solidFill>
                  <a:latin typeface="Josefin Sans Bold"/>
                </a:rPr>
                <a:t>tài</a:t>
              </a:r>
              <a:endParaRPr lang="en-US" sz="5060" dirty="0">
                <a:solidFill>
                  <a:srgbClr val="2B4B82"/>
                </a:solidFill>
                <a:latin typeface="Josefin Sans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902824"/>
              <a:ext cx="8144737" cy="7047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04261" lvl="1" indent="-252130">
                <a:lnSpc>
                  <a:spcPts val="3269"/>
                </a:lnSpc>
                <a:buFont typeface="Arial"/>
                <a:buChar char="•"/>
              </a:pP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Sơ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bộ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về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các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chức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năng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website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của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nhóm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,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là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khách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hàng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chúng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ta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có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các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chức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năng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gồm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:</a:t>
              </a:r>
            </a:p>
            <a:p>
              <a:pPr marL="504261" lvl="1" indent="-252130">
                <a:lnSpc>
                  <a:spcPts val="3269"/>
                </a:lnSpc>
                <a:buFont typeface="Arial"/>
                <a:buChar char="•"/>
              </a:pP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Đặt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bàn</a:t>
              </a:r>
              <a:endParaRPr lang="en-US" sz="2335" dirty="0">
                <a:solidFill>
                  <a:srgbClr val="2B4B82"/>
                </a:solidFill>
                <a:latin typeface="Josefin Sans"/>
              </a:endParaRPr>
            </a:p>
            <a:p>
              <a:pPr marL="504261" lvl="1" indent="-252130">
                <a:lnSpc>
                  <a:spcPts val="3269"/>
                </a:lnSpc>
                <a:buFont typeface="Arial"/>
                <a:buChar char="•"/>
              </a:pP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Xem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menu </a:t>
              </a:r>
            </a:p>
            <a:p>
              <a:pPr marL="504261" lvl="1" indent="-252130">
                <a:lnSpc>
                  <a:spcPts val="3269"/>
                </a:lnSpc>
                <a:buFont typeface="Arial"/>
                <a:buChar char="•"/>
              </a:pP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Đặt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hàng</a:t>
              </a:r>
              <a:endParaRPr lang="en-US" sz="2335" dirty="0">
                <a:solidFill>
                  <a:srgbClr val="2B4B82"/>
                </a:solidFill>
                <a:latin typeface="Josefin Sans"/>
              </a:endParaRPr>
            </a:p>
            <a:p>
              <a:pPr marL="504261" lvl="1" indent="-252130">
                <a:lnSpc>
                  <a:spcPts val="3269"/>
                </a:lnSpc>
                <a:buFont typeface="Arial"/>
                <a:buChar char="•"/>
              </a:pP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Quản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lý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giỏ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hàng</a:t>
              </a:r>
              <a:endParaRPr lang="en-US" sz="2335" dirty="0">
                <a:solidFill>
                  <a:srgbClr val="2B4B82"/>
                </a:solidFill>
                <a:latin typeface="Josefin Sans"/>
              </a:endParaRPr>
            </a:p>
            <a:p>
              <a:pPr marL="504261" lvl="1" indent="-252130">
                <a:lnSpc>
                  <a:spcPts val="3269"/>
                </a:lnSpc>
                <a:buFont typeface="Arial"/>
                <a:buChar char="•"/>
              </a:pP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Thêm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xóa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sửa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các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mặt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hàng</a:t>
              </a:r>
              <a:endParaRPr lang="en-US" sz="2335" dirty="0">
                <a:solidFill>
                  <a:srgbClr val="2B4B82"/>
                </a:solidFill>
                <a:latin typeface="Josefin Sans"/>
              </a:endParaRPr>
            </a:p>
            <a:p>
              <a:pPr marL="504261" lvl="1" indent="-252130">
                <a:lnSpc>
                  <a:spcPts val="3269"/>
                </a:lnSpc>
                <a:buFont typeface="Arial"/>
                <a:buChar char="•"/>
              </a:pP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Quản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lý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đơn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hàng</a:t>
              </a:r>
              <a:endParaRPr lang="en-US" sz="2335" dirty="0">
                <a:solidFill>
                  <a:srgbClr val="2B4B82"/>
                </a:solidFill>
                <a:latin typeface="Josefin Sans"/>
              </a:endParaRPr>
            </a:p>
            <a:p>
              <a:pPr marL="504261" lvl="1" indent="-252130">
                <a:lnSpc>
                  <a:spcPts val="3269"/>
                </a:lnSpc>
                <a:buFont typeface="Arial"/>
                <a:buChar char="•"/>
              </a:pP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Hủy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đơn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hàng</a:t>
              </a:r>
              <a:endParaRPr lang="en-US" sz="2335" dirty="0">
                <a:solidFill>
                  <a:srgbClr val="2B4B82"/>
                </a:solidFill>
                <a:latin typeface="Josefin Sans"/>
              </a:endParaRPr>
            </a:p>
            <a:p>
              <a:pPr marL="504261" lvl="1" indent="-252130">
                <a:lnSpc>
                  <a:spcPts val="3269"/>
                </a:lnSpc>
                <a:buFont typeface="Arial"/>
                <a:buChar char="•"/>
              </a:pP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Xem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tình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trạng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đơn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hàng</a:t>
              </a:r>
              <a:endParaRPr lang="en-US" sz="2335" dirty="0">
                <a:solidFill>
                  <a:srgbClr val="2B4B82"/>
                </a:solidFill>
                <a:latin typeface="Josefin Sans"/>
              </a:endParaRPr>
            </a:p>
            <a:p>
              <a:pPr marL="504261" lvl="1" indent="-252130">
                <a:lnSpc>
                  <a:spcPts val="3269"/>
                </a:lnSpc>
                <a:buFont typeface="Arial"/>
                <a:buChar char="•"/>
              </a:pP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Đánh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giá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nhà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hàng</a:t>
              </a:r>
              <a:endParaRPr lang="en-US" sz="2335" dirty="0">
                <a:solidFill>
                  <a:srgbClr val="2B4B82"/>
                </a:solidFill>
                <a:latin typeface="Josefin Sans"/>
              </a:endParaRPr>
            </a:p>
            <a:p>
              <a:pPr marL="504261" lvl="1" indent="-252130">
                <a:lnSpc>
                  <a:spcPts val="3269"/>
                </a:lnSpc>
                <a:buFont typeface="Arial"/>
                <a:buChar char="•"/>
              </a:pP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Đăng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ký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và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đăng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nhập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tài</a:t>
              </a:r>
              <a:r>
                <a:rPr lang="en-US" sz="2335" dirty="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35" dirty="0" err="1">
                  <a:solidFill>
                    <a:srgbClr val="2B4B82"/>
                  </a:solidFill>
                  <a:latin typeface="Josefin Sans"/>
                </a:rPr>
                <a:t>khoản</a:t>
              </a:r>
              <a:endParaRPr lang="en-US" sz="2335" dirty="0">
                <a:solidFill>
                  <a:srgbClr val="2B4B82"/>
                </a:solidFill>
                <a:latin typeface="Josefin Sans"/>
              </a:endParaRP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52" y="-755006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551837" y="390596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38681" y="-2447996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94246" y="-375920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7673122" y="2108582"/>
            <a:ext cx="9952150" cy="8073232"/>
          </a:xfrm>
          <a:custGeom>
            <a:avLst/>
            <a:gdLst/>
            <a:ahLst/>
            <a:cxnLst/>
            <a:rect l="l" t="t" r="r" b="b"/>
            <a:pathLst>
              <a:path w="9952150" h="8073232">
                <a:moveTo>
                  <a:pt x="0" y="0"/>
                </a:moveTo>
                <a:lnTo>
                  <a:pt x="9952150" y="0"/>
                </a:lnTo>
                <a:lnTo>
                  <a:pt x="9952150" y="8073231"/>
                </a:lnTo>
                <a:lnTo>
                  <a:pt x="0" y="80732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248" b="-224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55797" y="3031737"/>
            <a:ext cx="6108553" cy="570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4261" lvl="1" indent="-252130">
              <a:lnSpc>
                <a:spcPts val="3269"/>
              </a:lnSpc>
              <a:buFont typeface="Arial"/>
              <a:buChar char="•"/>
            </a:pP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Các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chức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năng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website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của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nhóm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với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role Admin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chúng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ta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có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các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chức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năng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gồm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:</a:t>
            </a:r>
          </a:p>
          <a:p>
            <a:pPr marL="504261" lvl="1" indent="-252130">
              <a:lnSpc>
                <a:spcPts val="3269"/>
              </a:lnSpc>
              <a:buFont typeface="Arial"/>
              <a:buChar char="•"/>
            </a:pP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Quản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lý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đơn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hàng</a:t>
            </a:r>
            <a:endParaRPr lang="en-US" sz="2335" dirty="0">
              <a:solidFill>
                <a:srgbClr val="2B4B82"/>
              </a:solidFill>
              <a:latin typeface="Josefin Sans"/>
            </a:endParaRPr>
          </a:p>
          <a:p>
            <a:pPr marL="504261" lvl="1" indent="-252130">
              <a:lnSpc>
                <a:spcPts val="3269"/>
              </a:lnSpc>
              <a:buFont typeface="Arial"/>
              <a:buChar char="•"/>
            </a:pP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Xác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nhận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đặt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bàn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</a:p>
          <a:p>
            <a:pPr marL="504261" lvl="1" indent="-252130">
              <a:lnSpc>
                <a:spcPts val="3269"/>
              </a:lnSpc>
              <a:buFont typeface="Arial"/>
              <a:buChar char="•"/>
            </a:pP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Xem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chi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tiết</a:t>
            </a:r>
            <a:endParaRPr lang="en-US" sz="2335" dirty="0">
              <a:solidFill>
                <a:srgbClr val="2B4B82"/>
              </a:solidFill>
              <a:latin typeface="Josefin Sans"/>
            </a:endParaRPr>
          </a:p>
          <a:p>
            <a:pPr marL="504261" lvl="1" indent="-252130">
              <a:lnSpc>
                <a:spcPts val="3269"/>
              </a:lnSpc>
              <a:buFont typeface="Arial"/>
              <a:buChar char="•"/>
            </a:pP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Quản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lý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nhân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viên</a:t>
            </a:r>
            <a:endParaRPr lang="en-US" sz="2335" dirty="0">
              <a:solidFill>
                <a:srgbClr val="2B4B82"/>
              </a:solidFill>
              <a:latin typeface="Josefin Sans"/>
            </a:endParaRPr>
          </a:p>
          <a:p>
            <a:pPr marL="504261" lvl="1" indent="-252130">
              <a:lnSpc>
                <a:spcPts val="3269"/>
              </a:lnSpc>
              <a:buFont typeface="Arial"/>
              <a:buChar char="•"/>
            </a:pP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Thêm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xóa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sửa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điều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chỉnh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nhân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viên</a:t>
            </a:r>
            <a:endParaRPr lang="en-US" sz="2335" dirty="0">
              <a:solidFill>
                <a:srgbClr val="2B4B82"/>
              </a:solidFill>
              <a:latin typeface="Josefin Sans"/>
            </a:endParaRPr>
          </a:p>
          <a:p>
            <a:pPr marL="504261" lvl="1" indent="-252130">
              <a:lnSpc>
                <a:spcPts val="3269"/>
              </a:lnSpc>
              <a:buFont typeface="Arial"/>
              <a:buChar char="•"/>
            </a:pP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Phân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quyền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tài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khoản</a:t>
            </a:r>
            <a:endParaRPr lang="en-US" sz="2335" dirty="0">
              <a:solidFill>
                <a:srgbClr val="2B4B82"/>
              </a:solidFill>
              <a:latin typeface="Josefin Sans"/>
            </a:endParaRPr>
          </a:p>
          <a:p>
            <a:pPr marL="504261" lvl="1" indent="-252130">
              <a:lnSpc>
                <a:spcPts val="3269"/>
              </a:lnSpc>
              <a:buFont typeface="Arial"/>
              <a:buChar char="•"/>
            </a:pP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Quản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lý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Menu</a:t>
            </a:r>
          </a:p>
          <a:p>
            <a:pPr marL="504261" lvl="1" indent="-252130">
              <a:lnSpc>
                <a:spcPts val="3269"/>
              </a:lnSpc>
              <a:buFont typeface="Arial"/>
              <a:buChar char="•"/>
            </a:pP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Thêm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xóa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sửa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menu</a:t>
            </a:r>
          </a:p>
          <a:p>
            <a:pPr marL="504261" lvl="1" indent="-252130">
              <a:lnSpc>
                <a:spcPts val="3269"/>
              </a:lnSpc>
              <a:buFont typeface="Arial"/>
              <a:buChar char="•"/>
            </a:pP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Quản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lý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sản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phẩm</a:t>
            </a:r>
            <a:endParaRPr lang="en-US" sz="2335" dirty="0">
              <a:solidFill>
                <a:srgbClr val="2B4B82"/>
              </a:solidFill>
              <a:latin typeface="Josefin Sans"/>
            </a:endParaRPr>
          </a:p>
          <a:p>
            <a:pPr marL="504261" lvl="1" indent="-252130">
              <a:lnSpc>
                <a:spcPts val="3269"/>
              </a:lnSpc>
              <a:buFont typeface="Arial"/>
              <a:buChar char="•"/>
            </a:pP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Thêm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xóa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sửa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sản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phẩm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</a:p>
          <a:p>
            <a:pPr marL="504261" lvl="1" indent="-252130">
              <a:lnSpc>
                <a:spcPts val="3269"/>
              </a:lnSpc>
              <a:buFont typeface="Arial"/>
              <a:buChar char="•"/>
            </a:pP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Đăng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nhập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tài</a:t>
            </a:r>
            <a:r>
              <a:rPr lang="en-US" sz="233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335" dirty="0" err="1">
                <a:solidFill>
                  <a:srgbClr val="2B4B82"/>
                </a:solidFill>
                <a:latin typeface="Josefin Sans"/>
              </a:rPr>
              <a:t>khoản</a:t>
            </a:r>
            <a:endParaRPr lang="en-US" sz="2335" dirty="0">
              <a:solidFill>
                <a:srgbClr val="2B4B82"/>
              </a:solidFill>
              <a:latin typeface="Josefin San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9650"/>
            <a:ext cx="16135350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dirty="0" err="1">
                <a:solidFill>
                  <a:srgbClr val="2B4B82"/>
                </a:solidFill>
                <a:latin typeface="Josefin Sans Bold"/>
              </a:rPr>
              <a:t>Các</a:t>
            </a:r>
            <a:r>
              <a:rPr lang="en-US" sz="6400" dirty="0">
                <a:solidFill>
                  <a:srgbClr val="2B4B82"/>
                </a:solidFill>
                <a:latin typeface="Josefin Sans Bold"/>
              </a:rPr>
              <a:t> b</a:t>
            </a:r>
            <a:r>
              <a:rPr lang="vi-VN" sz="6400" dirty="0">
                <a:solidFill>
                  <a:srgbClr val="2B4B82"/>
                </a:solidFill>
                <a:latin typeface="Josefin Sans Bold"/>
              </a:rPr>
              <a:t>ư</a:t>
            </a:r>
            <a:r>
              <a:rPr lang="en-US" sz="6400" dirty="0" err="1">
                <a:solidFill>
                  <a:srgbClr val="2B4B82"/>
                </a:solidFill>
                <a:latin typeface="Josefin Sans Bold"/>
              </a:rPr>
              <a:t>ớc</a:t>
            </a:r>
            <a:r>
              <a:rPr lang="en-US" sz="64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6400" dirty="0" err="1">
                <a:solidFill>
                  <a:srgbClr val="2B4B82"/>
                </a:solidFill>
                <a:latin typeface="Josefin Sans Bold"/>
              </a:rPr>
              <a:t>hoạt</a:t>
            </a:r>
            <a:r>
              <a:rPr lang="en-US" sz="64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6400" dirty="0" err="1">
                <a:solidFill>
                  <a:srgbClr val="2B4B82"/>
                </a:solidFill>
                <a:latin typeface="Josefin Sans Bold"/>
              </a:rPr>
              <a:t>động</a:t>
            </a:r>
            <a:r>
              <a:rPr lang="en-US" sz="64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6400" dirty="0" err="1">
                <a:solidFill>
                  <a:srgbClr val="2B4B82"/>
                </a:solidFill>
                <a:latin typeface="Josefin Sans Bold"/>
              </a:rPr>
              <a:t>của</a:t>
            </a:r>
            <a:r>
              <a:rPr lang="en-US" sz="64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6400" dirty="0" err="1">
                <a:solidFill>
                  <a:srgbClr val="2B4B82"/>
                </a:solidFill>
                <a:latin typeface="Josefin Sans Bold"/>
              </a:rPr>
              <a:t>hệ</a:t>
            </a:r>
            <a:r>
              <a:rPr lang="en-US" sz="64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6400" dirty="0" err="1">
                <a:solidFill>
                  <a:srgbClr val="2B4B82"/>
                </a:solidFill>
                <a:latin typeface="Josefin Sans Bold"/>
              </a:rPr>
              <a:t>thống</a:t>
            </a:r>
            <a:r>
              <a:rPr lang="en-US" sz="6400" dirty="0">
                <a:solidFill>
                  <a:srgbClr val="2B4B82"/>
                </a:solidFill>
                <a:latin typeface="Josefin Sans Bold"/>
              </a:rPr>
              <a:t>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584432" y="4110193"/>
            <a:ext cx="2401669" cy="2599095"/>
            <a:chOff x="0" y="-57150"/>
            <a:chExt cx="3202226" cy="3465461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50"/>
              <a:ext cx="3202226" cy="626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478" dirty="0">
                  <a:solidFill>
                    <a:srgbClr val="2B4B82"/>
                  </a:solidFill>
                  <a:latin typeface="Josefin Sans Bold"/>
                </a:rPr>
                <a:t>BƯỚC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928692"/>
              <a:ext cx="3202226" cy="479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 lang="en-US" sz="2100" dirty="0">
                <a:solidFill>
                  <a:srgbClr val="2B4B82"/>
                </a:solidFill>
                <a:latin typeface="Josefin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06221"/>
              <a:ext cx="3202226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Xử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lý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đơn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hàng</a:t>
              </a:r>
              <a:endParaRPr lang="en-US" sz="2400" dirty="0">
                <a:solidFill>
                  <a:srgbClr val="2B4B82"/>
                </a:solidFill>
                <a:latin typeface="Josefin Sans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23950" y="4110193"/>
            <a:ext cx="2459408" cy="2604964"/>
            <a:chOff x="0" y="-57150"/>
            <a:chExt cx="3279211" cy="3473286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50"/>
              <a:ext cx="3279211" cy="626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spc="478" dirty="0">
                  <a:solidFill>
                    <a:srgbClr val="2B4B82"/>
                  </a:solidFill>
                  <a:latin typeface="Josefin Sans Bold"/>
                </a:rPr>
                <a:t>BƯỚC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936517"/>
              <a:ext cx="3279211" cy="479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 lang="en-US" sz="2100" dirty="0">
                <a:solidFill>
                  <a:srgbClr val="2B4B82"/>
                </a:solidFill>
                <a:latin typeface="Josefin San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00632"/>
              <a:ext cx="3279211" cy="114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Tiếp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nhận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đơn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hàng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19046" y="4110193"/>
            <a:ext cx="2459408" cy="1577890"/>
            <a:chOff x="0" y="-57150"/>
            <a:chExt cx="3279211" cy="210385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3279211" cy="626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spc="478">
                  <a:solidFill>
                    <a:srgbClr val="2B4B82"/>
                  </a:solidFill>
                  <a:latin typeface="Josefin Sans Bold"/>
                </a:rPr>
                <a:t>BƯỚC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06221"/>
              <a:ext cx="3279211" cy="114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Hệ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thống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xác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nhận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thông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tin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266418" y="4110192"/>
            <a:ext cx="2691816" cy="1141874"/>
            <a:chOff x="0" y="-57150"/>
            <a:chExt cx="3589088" cy="152249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57150"/>
              <a:ext cx="3574179" cy="626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478" dirty="0">
                  <a:solidFill>
                    <a:srgbClr val="2B4B82"/>
                  </a:solidFill>
                  <a:latin typeface="Josefin Sans Bold"/>
                </a:rPr>
                <a:t>BƯỚC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4909" y="906220"/>
              <a:ext cx="3574179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Thanh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toán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702605" y="4110192"/>
            <a:ext cx="2461445" cy="2599096"/>
            <a:chOff x="-2716" y="-57150"/>
            <a:chExt cx="3281927" cy="346546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57150"/>
              <a:ext cx="3279211" cy="626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spc="478" dirty="0">
                  <a:solidFill>
                    <a:srgbClr val="2B4B82"/>
                  </a:solidFill>
                  <a:latin typeface="Josefin Sans Bold"/>
                </a:rPr>
                <a:t>BƯỚC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928692"/>
              <a:ext cx="3279211" cy="479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 lang="en-US" sz="2100" dirty="0">
                <a:solidFill>
                  <a:srgbClr val="2B4B82"/>
                </a:solidFill>
                <a:latin typeface="Josefin Sans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2716" y="906221"/>
              <a:ext cx="3279211" cy="114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Đánh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giá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và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phản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Bold"/>
                </a:rPr>
                <a:t>hồi</a:t>
              </a:r>
              <a:r>
                <a:rPr lang="en-US" sz="2400" dirty="0">
                  <a:solidFill>
                    <a:srgbClr val="2B4B82"/>
                  </a:solidFill>
                  <a:latin typeface="Josefin Sans Bold"/>
                </a:rPr>
                <a:t> 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51969" y="3258915"/>
            <a:ext cx="14021736" cy="669290"/>
            <a:chOff x="0" y="0"/>
            <a:chExt cx="18695648" cy="89238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104775"/>
              <a:ext cx="804493" cy="998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2B4B82"/>
                  </a:solidFill>
                  <a:latin typeface="Josefin Sans Bold"/>
                </a:rPr>
                <a:t>1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575484" y="-104775"/>
              <a:ext cx="804493" cy="998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2B4B82"/>
                  </a:solidFill>
                  <a:latin typeface="Josefin Sans Bold"/>
                </a:rPr>
                <a:t>2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926794" y="-104775"/>
              <a:ext cx="804493" cy="998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2B4B82"/>
                  </a:solidFill>
                  <a:latin typeface="Josefin Sans Bold"/>
                </a:rPr>
                <a:t>3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3670775" y="-104775"/>
              <a:ext cx="804493" cy="998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2B4B82"/>
                  </a:solidFill>
                  <a:latin typeface="Josefin Sans Bold"/>
                </a:rPr>
                <a:t>4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7891155" y="-104775"/>
              <a:ext cx="804493" cy="998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2B4B82"/>
                  </a:solidFill>
                  <a:latin typeface="Josefin Sans Bold"/>
                </a:rPr>
                <a:t>5</a:t>
              </a:r>
            </a:p>
          </p:txBody>
        </p:sp>
        <p:sp>
          <p:nvSpPr>
            <p:cNvPr id="29" name="AutoShape 29"/>
            <p:cNvSpPr/>
            <p:nvPr/>
          </p:nvSpPr>
          <p:spPr>
            <a:xfrm>
              <a:off x="804493" y="395393"/>
              <a:ext cx="3529461" cy="0"/>
            </a:xfrm>
            <a:prstGeom prst="line">
              <a:avLst/>
            </a:prstGeom>
            <a:ln w="38100" cap="flat">
              <a:solidFill>
                <a:srgbClr val="2B4B8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>
              <a:off x="5397334" y="382693"/>
              <a:ext cx="3529461" cy="0"/>
            </a:xfrm>
            <a:prstGeom prst="line">
              <a:avLst/>
            </a:prstGeom>
            <a:ln w="38100" cap="flat">
              <a:solidFill>
                <a:srgbClr val="2B4B8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9980379" y="382693"/>
              <a:ext cx="3529461" cy="0"/>
            </a:xfrm>
            <a:prstGeom prst="line">
              <a:avLst/>
            </a:prstGeom>
            <a:ln w="38100" cap="flat">
              <a:solidFill>
                <a:srgbClr val="2B4B8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>
              <a:off x="14361695" y="382693"/>
              <a:ext cx="3529461" cy="0"/>
            </a:xfrm>
            <a:prstGeom prst="line">
              <a:avLst/>
            </a:prstGeom>
            <a:ln w="38100" cap="flat">
              <a:solidFill>
                <a:srgbClr val="2B4B82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1" y="460092"/>
            <a:ext cx="7081634" cy="6174256"/>
            <a:chOff x="-152399" y="-2498649"/>
            <a:chExt cx="9442179" cy="8232342"/>
          </a:xfrm>
        </p:grpSpPr>
        <p:sp>
          <p:nvSpPr>
            <p:cNvPr id="3" name="TextBox 3"/>
            <p:cNvSpPr txBox="1"/>
            <p:nvPr/>
          </p:nvSpPr>
          <p:spPr>
            <a:xfrm>
              <a:off x="-152399" y="-2498649"/>
              <a:ext cx="8534400" cy="76508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507"/>
                </a:lnSpc>
              </a:pP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Giao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diện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của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website:</a:t>
              </a:r>
            </a:p>
            <a:p>
              <a:pPr marL="914400" indent="-914400">
                <a:lnSpc>
                  <a:spcPts val="7507"/>
                </a:lnSpc>
                <a:buAutoNum type="arabicPeriod"/>
              </a:pP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Trang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chủ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:</a:t>
              </a:r>
            </a:p>
            <a:p>
              <a:pPr>
                <a:lnSpc>
                  <a:spcPts val="7507"/>
                </a:lnSpc>
              </a:pP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-N</a:t>
              </a:r>
              <a:r>
                <a:rPr lang="vi-VN" sz="3200" dirty="0">
                  <a:solidFill>
                    <a:srgbClr val="F7B4A7"/>
                  </a:solidFill>
                  <a:latin typeface="Josefin Sans Bold"/>
                </a:rPr>
                <a:t>ơ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i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khách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hàng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có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thể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tham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khảo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các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thông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tin đ</a:t>
              </a:r>
              <a:r>
                <a:rPr lang="vi-VN" sz="3200" dirty="0">
                  <a:solidFill>
                    <a:srgbClr val="F7B4A7"/>
                  </a:solidFill>
                  <a:latin typeface="Josefin Sans Bold"/>
                </a:rPr>
                <a:t>ư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ợc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hệ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thống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cửa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hàng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giới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thiệu</a:t>
              </a:r>
              <a:endParaRPr lang="en-US" sz="3200" dirty="0">
                <a:solidFill>
                  <a:srgbClr val="F7B4A7"/>
                </a:solidFill>
                <a:latin typeface="Josefin Sans Bold"/>
              </a:endParaRPr>
            </a:p>
            <a:p>
              <a:pPr>
                <a:lnSpc>
                  <a:spcPts val="7507"/>
                </a:lnSpc>
              </a:pPr>
              <a:endParaRPr lang="en-US" sz="5400" dirty="0">
                <a:solidFill>
                  <a:srgbClr val="F7B4A7"/>
                </a:solidFill>
                <a:latin typeface="Josefin Sans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725467"/>
              <a:ext cx="9289780" cy="671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7"/>
                </a:lnSpc>
              </a:pPr>
              <a:endParaRPr lang="en-US" sz="3099" spc="471" dirty="0">
                <a:solidFill>
                  <a:srgbClr val="94DDDE"/>
                </a:solidFill>
                <a:latin typeface="Josefin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59149"/>
              <a:ext cx="7606424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endParaRPr lang="en-US" sz="2900" dirty="0">
                <a:solidFill>
                  <a:srgbClr val="94DDDE"/>
                </a:solidFill>
                <a:latin typeface="Josefin Sans"/>
              </a:endParaRPr>
            </a:p>
          </p:txBody>
        </p:sp>
      </p:grpSp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39632CE1-0AA3-3F06-2AB0-71457A91D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066" y="814466"/>
            <a:ext cx="8401050" cy="356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hông có mô tả.">
            <a:extLst>
              <a:ext uri="{FF2B5EF4-FFF2-40B4-BE49-F238E27FC236}">
                <a16:creationId xmlns:a16="http://schemas.microsoft.com/office/drawing/2014/main" id="{157B3A3A-A228-4349-5917-BBA21F5E8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94" y="5647072"/>
            <a:ext cx="8385546" cy="356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Không có mô tả.">
            <a:extLst>
              <a:ext uri="{FF2B5EF4-FFF2-40B4-BE49-F238E27FC236}">
                <a16:creationId xmlns:a16="http://schemas.microsoft.com/office/drawing/2014/main" id="{0FBABC67-DD75-FD2D-B45E-3289982BB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632163"/>
            <a:ext cx="8937182" cy="384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424070"/>
            <a:ext cx="11102315" cy="6210279"/>
            <a:chOff x="-355600" y="-2546678"/>
            <a:chExt cx="14803086" cy="8280371"/>
          </a:xfrm>
        </p:grpSpPr>
        <p:sp>
          <p:nvSpPr>
            <p:cNvPr id="3" name="TextBox 3"/>
            <p:cNvSpPr txBox="1"/>
            <p:nvPr/>
          </p:nvSpPr>
          <p:spPr>
            <a:xfrm>
              <a:off x="-355600" y="-2546678"/>
              <a:ext cx="14803086" cy="50347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507"/>
                </a:lnSpc>
              </a:pP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2.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Giao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diện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đăng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Nhập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: </a:t>
              </a:r>
            </a:p>
            <a:p>
              <a:pPr>
                <a:lnSpc>
                  <a:spcPts val="7507"/>
                </a:lnSpc>
              </a:pP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-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Để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sử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dụng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các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chức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năng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của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website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một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cách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trọn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vẹn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nhất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ta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cần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có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tài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khoản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để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đăng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nhập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vào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hệ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thống</a:t>
              </a:r>
              <a:endParaRPr lang="en-US" sz="3200" dirty="0">
                <a:solidFill>
                  <a:srgbClr val="F7B4A7"/>
                </a:solidFill>
                <a:latin typeface="Josefin Sans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725467"/>
              <a:ext cx="9289780" cy="671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7"/>
                </a:lnSpc>
              </a:pPr>
              <a:endParaRPr lang="en-US" sz="3099" spc="471" dirty="0">
                <a:solidFill>
                  <a:srgbClr val="94DDDE"/>
                </a:solidFill>
                <a:latin typeface="Josefin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59149"/>
              <a:ext cx="7606424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endParaRPr lang="en-US" sz="2900" dirty="0">
                <a:solidFill>
                  <a:srgbClr val="94DDDE"/>
                </a:solidFill>
                <a:latin typeface="Josefin Sans"/>
              </a:endParaRPr>
            </a:p>
          </p:txBody>
        </p:sp>
      </p:grpSp>
      <p:pic>
        <p:nvPicPr>
          <p:cNvPr id="10242" name="Picture 2" descr="Không có mô tả.">
            <a:extLst>
              <a:ext uri="{FF2B5EF4-FFF2-40B4-BE49-F238E27FC236}">
                <a16:creationId xmlns:a16="http://schemas.microsoft.com/office/drawing/2014/main" id="{F5889FFD-2D86-29DE-FC88-D7ED95590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43" y="4157849"/>
            <a:ext cx="11559514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09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3485" y="1104900"/>
            <a:ext cx="11102315" cy="5529449"/>
            <a:chOff x="-20287" y="-1638905"/>
            <a:chExt cx="14803086" cy="7372598"/>
          </a:xfrm>
        </p:grpSpPr>
        <p:sp>
          <p:nvSpPr>
            <p:cNvPr id="3" name="TextBox 3"/>
            <p:cNvSpPr txBox="1"/>
            <p:nvPr/>
          </p:nvSpPr>
          <p:spPr>
            <a:xfrm>
              <a:off x="-20287" y="-1638905"/>
              <a:ext cx="14803086" cy="3752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507"/>
                </a:lnSpc>
              </a:pP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3.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Đăng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4400" dirty="0" err="1">
                  <a:solidFill>
                    <a:srgbClr val="F7B4A7"/>
                  </a:solidFill>
                  <a:latin typeface="Josefin Sans Bold"/>
                </a:rPr>
                <a:t>ký</a:t>
              </a:r>
              <a:r>
                <a:rPr lang="en-US" sz="4400" dirty="0">
                  <a:solidFill>
                    <a:srgbClr val="F7B4A7"/>
                  </a:solidFill>
                  <a:latin typeface="Josefin Sans Bold"/>
                </a:rPr>
                <a:t>:</a:t>
              </a:r>
            </a:p>
            <a:p>
              <a:pPr>
                <a:lnSpc>
                  <a:spcPts val="7507"/>
                </a:lnSpc>
              </a:pP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-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Nếu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ch</a:t>
              </a:r>
              <a:r>
                <a:rPr lang="vi-VN" sz="3200" dirty="0">
                  <a:solidFill>
                    <a:srgbClr val="F7B4A7"/>
                  </a:solidFill>
                  <a:latin typeface="Josefin Sans Bold"/>
                </a:rPr>
                <a:t>ư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a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có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tài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khoản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n</a:t>
              </a:r>
              <a:r>
                <a:rPr lang="vi-VN" sz="3200" dirty="0">
                  <a:solidFill>
                    <a:srgbClr val="F7B4A7"/>
                  </a:solidFill>
                  <a:latin typeface="Josefin Sans Bold"/>
                </a:rPr>
                <a:t>ơ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i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đây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bạn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có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thể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đăng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ký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tài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khoản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để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đ</a:t>
              </a:r>
              <a:r>
                <a:rPr lang="vi-VN" sz="3200" dirty="0">
                  <a:solidFill>
                    <a:srgbClr val="F7B4A7"/>
                  </a:solidFill>
                  <a:latin typeface="Josefin Sans Bold"/>
                </a:rPr>
                <a:t>ư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ợc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sử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dụng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dịch</a:t>
              </a:r>
              <a:r>
                <a:rPr lang="en-US" sz="3200" dirty="0">
                  <a:solidFill>
                    <a:srgbClr val="F7B4A7"/>
                  </a:solidFill>
                  <a:latin typeface="Josefin Sans Bold"/>
                </a:rPr>
                <a:t> </a:t>
              </a:r>
              <a:r>
                <a:rPr lang="en-US" sz="3200" dirty="0" err="1">
                  <a:solidFill>
                    <a:srgbClr val="F7B4A7"/>
                  </a:solidFill>
                  <a:latin typeface="Josefin Sans Bold"/>
                </a:rPr>
                <a:t>vụ</a:t>
              </a:r>
              <a:endParaRPr lang="en-US" sz="4400" dirty="0">
                <a:solidFill>
                  <a:srgbClr val="F7B4A7"/>
                </a:solidFill>
                <a:latin typeface="Josefin Sans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725467"/>
              <a:ext cx="9289780" cy="671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7"/>
                </a:lnSpc>
              </a:pPr>
              <a:endParaRPr lang="en-US" sz="3099" spc="471" dirty="0">
                <a:solidFill>
                  <a:srgbClr val="94DDDE"/>
                </a:solidFill>
                <a:latin typeface="Josefin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59149"/>
              <a:ext cx="7606424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endParaRPr lang="en-US" sz="2900" dirty="0">
                <a:solidFill>
                  <a:srgbClr val="94DDDE"/>
                </a:solidFill>
                <a:latin typeface="Josefin Sans"/>
              </a:endParaRPr>
            </a:p>
          </p:txBody>
        </p:sp>
      </p:grpSp>
      <p:pic>
        <p:nvPicPr>
          <p:cNvPr id="11266" name="Picture 2" descr="Không có mô tả.">
            <a:extLst>
              <a:ext uri="{FF2B5EF4-FFF2-40B4-BE49-F238E27FC236}">
                <a16:creationId xmlns:a16="http://schemas.microsoft.com/office/drawing/2014/main" id="{8F78DF82-B139-8F33-22EC-D3F4F790B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4914900"/>
            <a:ext cx="13487399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12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1291</Words>
  <Application>Microsoft Office PowerPoint</Application>
  <PresentationFormat>Custom</PresentationFormat>
  <Paragraphs>117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Josefin Sans</vt:lpstr>
      <vt:lpstr>Arial</vt:lpstr>
      <vt:lpstr>inherit</vt:lpstr>
      <vt:lpstr>Josefin Sans Bold</vt:lpstr>
      <vt:lpstr>Segoe UI Historic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dương Các thành phần Cùng kích thước &amp; Giả lập Công nghệ trong Giáo dục Bản thuyết trình Công nghệ</dc:title>
  <dc:creator>Hi</dc:creator>
  <cp:lastModifiedBy>PHẠM NGỌC QUANG</cp:lastModifiedBy>
  <cp:revision>16</cp:revision>
  <dcterms:created xsi:type="dcterms:W3CDTF">2006-08-16T00:00:00Z</dcterms:created>
  <dcterms:modified xsi:type="dcterms:W3CDTF">2023-08-05T12:50:13Z</dcterms:modified>
  <dc:identifier>DAFqk8_Dybw</dc:identifier>
</cp:coreProperties>
</file>